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340" r:id="rId2"/>
    <p:sldId id="344" r:id="rId3"/>
    <p:sldId id="267" r:id="rId4"/>
    <p:sldId id="343" r:id="rId5"/>
    <p:sldId id="353" r:id="rId6"/>
    <p:sldId id="272" r:id="rId7"/>
    <p:sldId id="357" r:id="rId8"/>
    <p:sldId id="355" r:id="rId9"/>
    <p:sldId id="356" r:id="rId10"/>
  </p:sldIdLst>
  <p:sldSz cx="9144000" cy="6858000" type="screen4x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ユーザー" initials="MOユ"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2" autoAdjust="0"/>
    <p:restoredTop sz="94424" autoAdjust="0"/>
  </p:normalViewPr>
  <p:slideViewPr>
    <p:cSldViewPr snapToGrid="0" showGuides="1">
      <p:cViewPr varScale="1">
        <p:scale>
          <a:sx n="59" d="100"/>
          <a:sy n="59" d="100"/>
        </p:scale>
        <p:origin x="974" y="2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8475"/>
          </a:xfrm>
          <a:prstGeom prst="rect">
            <a:avLst/>
          </a:prstGeom>
        </p:spPr>
        <p:txBody>
          <a:bodyPr vert="horz" lIns="91440" tIns="45720" rIns="91440" bIns="45720" rtlCol="0"/>
          <a:lstStyle>
            <a:lvl1pPr algn="r">
              <a:defRPr sz="1200"/>
            </a:lvl1pPr>
          </a:lstStyle>
          <a:p>
            <a:fld id="{AA7C341D-EF47-3847-9A1B-97F8309E6F66}" type="datetimeFigureOut">
              <a:rPr kumimoji="1" lang="ja-JP" altLang="en-US" smtClean="0"/>
              <a:t>2020/7/5</a:t>
            </a:fld>
            <a:endParaRPr kumimoji="1" lang="ja-JP" altLang="en-US"/>
          </a:p>
        </p:txBody>
      </p:sp>
      <p:sp>
        <p:nvSpPr>
          <p:cNvPr id="4" name="スライド イメージ プレースホルダー 3"/>
          <p:cNvSpPr>
            <a:spLocks noGrp="1" noRot="1" noChangeAspect="1"/>
          </p:cNvSpPr>
          <p:nvPr>
            <p:ph type="sldImg" idx="2"/>
          </p:nvPr>
        </p:nvSpPr>
        <p:spPr>
          <a:xfrm>
            <a:off x="1190625" y="1243013"/>
            <a:ext cx="4476750" cy="33575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86313"/>
            <a:ext cx="5486400" cy="3916362"/>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7213"/>
            <a:ext cx="2971800"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447213"/>
            <a:ext cx="2971800" cy="498475"/>
          </a:xfrm>
          <a:prstGeom prst="rect">
            <a:avLst/>
          </a:prstGeom>
        </p:spPr>
        <p:txBody>
          <a:bodyPr vert="horz" lIns="91440" tIns="45720" rIns="91440" bIns="45720" rtlCol="0" anchor="b"/>
          <a:lstStyle>
            <a:lvl1pPr algn="r">
              <a:defRPr sz="1200"/>
            </a:lvl1pPr>
          </a:lstStyle>
          <a:p>
            <a:fld id="{CC1B98E5-0D24-704D-BCE2-13208DFB6971}" type="slidenum">
              <a:rPr kumimoji="1" lang="ja-JP" altLang="en-US" smtClean="0"/>
              <a:t>‹#›</a:t>
            </a:fld>
            <a:endParaRPr kumimoji="1" lang="ja-JP" altLang="en-US"/>
          </a:p>
        </p:txBody>
      </p:sp>
    </p:spTree>
    <p:extLst>
      <p:ext uri="{BB962C8B-B14F-4D97-AF65-F5344CB8AC3E}">
        <p14:creationId xmlns:p14="http://schemas.microsoft.com/office/powerpoint/2010/main" val="21637886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F923870-16E0-407A-9E03-005BFD6464D1}" type="datetimeFigureOut">
              <a:rPr kumimoji="1" lang="ja-JP" altLang="en-US" smtClean="0"/>
              <a:t>2020/7/5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816993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923870-16E0-407A-9E03-005BFD6464D1}" type="datetimeFigureOut">
              <a:rPr kumimoji="1" lang="ja-JP" altLang="en-US" smtClean="0"/>
              <a:t>2020/7/5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3990188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923870-16E0-407A-9E03-005BFD6464D1}" type="datetimeFigureOut">
              <a:rPr kumimoji="1" lang="ja-JP" altLang="en-US" smtClean="0"/>
              <a:t>2020/7/5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868642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fld id="{B685357B-6150-495C-AD4D-73D5D89D2C95}" type="datetime1">
              <a:rPr kumimoji="1" lang="ja-JP" altLang="en-US" smtClean="0"/>
              <a:t>2020/7/5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87993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923870-16E0-407A-9E03-005BFD6464D1}" type="datetimeFigureOut">
              <a:rPr kumimoji="1" lang="ja-JP" altLang="en-US" smtClean="0"/>
              <a:t>2020/7/5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3137005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F923870-16E0-407A-9E03-005BFD6464D1}" type="datetimeFigureOut">
              <a:rPr kumimoji="1" lang="ja-JP" altLang="en-US" smtClean="0"/>
              <a:t>2020/7/5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4238811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F923870-16E0-407A-9E03-005BFD6464D1}" type="datetimeFigureOut">
              <a:rPr kumimoji="1" lang="ja-JP" altLang="en-US" smtClean="0"/>
              <a:t>2020/7/5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391991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F923870-16E0-407A-9E03-005BFD6464D1}" type="datetimeFigureOut">
              <a:rPr kumimoji="1" lang="ja-JP" altLang="en-US" smtClean="0"/>
              <a:t>2020/7/5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2871058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F923870-16E0-407A-9E03-005BFD6464D1}" type="datetimeFigureOut">
              <a:rPr kumimoji="1" lang="ja-JP" altLang="en-US" smtClean="0"/>
              <a:t>2020/7/5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298595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23870-16E0-407A-9E03-005BFD6464D1}" type="datetimeFigureOut">
              <a:rPr kumimoji="1" lang="ja-JP" altLang="en-US" smtClean="0"/>
              <a:t>2020/7/5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154518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923870-16E0-407A-9E03-005BFD6464D1}" type="datetimeFigureOut">
              <a:rPr kumimoji="1" lang="ja-JP" altLang="en-US" smtClean="0"/>
              <a:t>2020/7/5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356917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923870-16E0-407A-9E03-005BFD6464D1}" type="datetimeFigureOut">
              <a:rPr kumimoji="1" lang="ja-JP" altLang="en-US" smtClean="0"/>
              <a:t>2020/7/5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2146274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923870-16E0-407A-9E03-005BFD6464D1}" type="datetimeFigureOut">
              <a:rPr kumimoji="1" lang="ja-JP" altLang="en-US" smtClean="0"/>
              <a:t>2020/7/5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10D37C-49B8-4888-BDF9-2FF23275F3A5}" type="slidenum">
              <a:rPr kumimoji="1" lang="ja-JP" altLang="en-US" smtClean="0"/>
              <a:t>‹#›</a:t>
            </a:fld>
            <a:endParaRPr kumimoji="1" lang="ja-JP" altLang="en-US"/>
          </a:p>
        </p:txBody>
      </p:sp>
    </p:spTree>
    <p:extLst>
      <p:ext uri="{BB962C8B-B14F-4D97-AF65-F5344CB8AC3E}">
        <p14:creationId xmlns:p14="http://schemas.microsoft.com/office/powerpoint/2010/main" val="27091484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ksmasters.or.jp/42/82/" TargetMode="External"/><Relationship Id="rId2" Type="http://schemas.openxmlformats.org/officeDocument/2006/relationships/hyperlink" Target="mailto:ksmasters21@dol.hi-ho.ne.j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849887" y="883899"/>
            <a:ext cx="7543800" cy="2156047"/>
          </a:xfrm>
          <a:prstGeom prst="rect">
            <a:avLst/>
          </a:prstGeom>
          <a:solidFill>
            <a:srgbClr val="FFFFFF"/>
          </a:solidFill>
          <a:ln w="9525">
            <a:solidFill>
              <a:srgbClr val="000000"/>
            </a:solidFill>
            <a:miter lim="800000"/>
            <a:headEnd/>
            <a:tailEnd/>
          </a:ln>
          <a:effectLst>
            <a:outerShdw dist="107763" dir="2700000" algn="ctr" rotWithShape="0">
              <a:srgbClr val="808080">
                <a:alpha val="27000"/>
              </a:srgbClr>
            </a:outerShdw>
          </a:effectLst>
        </p:spPr>
        <p:txBody>
          <a:bodyPr anchor="ct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lnSpc>
                <a:spcPct val="150000"/>
              </a:lnSpc>
              <a:spcBef>
                <a:spcPct val="0"/>
              </a:spcBef>
              <a:buFontTx/>
              <a:buNone/>
            </a:pPr>
            <a:r>
              <a:rPr lang="ja-JP" altLang="en-US" sz="3600" dirty="0">
                <a:latin typeface="メイリオ" panose="020B0604030504040204" pitchFamily="50" charset="-128"/>
                <a:ea typeface="メイリオ" panose="020B0604030504040204" pitchFamily="50" charset="-128"/>
              </a:rPr>
              <a:t>　</a:t>
            </a:r>
            <a:r>
              <a:rPr lang="en-US" altLang="ja-JP" sz="3600" dirty="0">
                <a:latin typeface="メイリオ" panose="020B0604030504040204" pitchFamily="50" charset="-128"/>
                <a:ea typeface="メイリオ" panose="020B0604030504040204" pitchFamily="50" charset="-128"/>
              </a:rPr>
              <a:t>  2020</a:t>
            </a:r>
            <a:r>
              <a:rPr lang="ja-JP" altLang="en-US" sz="3600" dirty="0">
                <a:latin typeface="メイリオ" panose="020B0604030504040204" pitchFamily="50" charset="-128"/>
                <a:ea typeface="メイリオ" panose="020B0604030504040204" pitchFamily="50" charset="-128"/>
              </a:rPr>
              <a:t>年度</a:t>
            </a:r>
            <a:endParaRPr lang="en-US" altLang="ja-JP" sz="3600" dirty="0">
              <a:latin typeface="メイリオ" panose="020B0604030504040204" pitchFamily="50" charset="-128"/>
              <a:ea typeface="メイリオ" panose="020B0604030504040204" pitchFamily="50" charset="-128"/>
            </a:endParaRPr>
          </a:p>
          <a:p>
            <a:pPr algn="ctr" eaLnBrk="1" hangingPunct="1">
              <a:lnSpc>
                <a:spcPct val="150000"/>
              </a:lnSpc>
              <a:spcBef>
                <a:spcPct val="0"/>
              </a:spcBef>
              <a:buFontTx/>
              <a:buNone/>
            </a:pPr>
            <a:r>
              <a:rPr lang="ja-JP" altLang="en-US" sz="3600" dirty="0">
                <a:latin typeface="メイリオ" panose="020B0604030504040204" pitchFamily="50" charset="-128"/>
                <a:ea typeface="メイリオ" panose="020B0604030504040204" pitchFamily="50" charset="-128"/>
              </a:rPr>
              <a:t>実践型新人社員研修課題</a:t>
            </a:r>
            <a:endParaRPr lang="en-US" altLang="en-US" sz="3600" dirty="0">
              <a:latin typeface="メイリオ" panose="020B0604030504040204" pitchFamily="50" charset="-128"/>
              <a:ea typeface="メイリオ" panose="020B0604030504040204" pitchFamily="50" charset="-128"/>
            </a:endParaRPr>
          </a:p>
        </p:txBody>
      </p:sp>
      <p:sp>
        <p:nvSpPr>
          <p:cNvPr id="9" name="Rectangle 6"/>
          <p:cNvSpPr>
            <a:spLocks noChangeArrowheads="1"/>
          </p:cNvSpPr>
          <p:nvPr/>
        </p:nvSpPr>
        <p:spPr bwMode="auto">
          <a:xfrm>
            <a:off x="4621787" y="4030003"/>
            <a:ext cx="4322708" cy="1456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5000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5000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5000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5000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just" eaLnBrk="1" hangingPunct="1">
              <a:spcBef>
                <a:spcPct val="20000"/>
              </a:spcBef>
              <a:defRPr/>
            </a:pPr>
            <a:r>
              <a:rPr lang="ja-JP" altLang="en-US" sz="2000">
                <a:latin typeface="メイリオ" panose="020B0604030504040204" pitchFamily="50" charset="-128"/>
                <a:ea typeface="メイリオ" panose="020B0604030504040204" pitchFamily="50" charset="-128"/>
              </a:rPr>
              <a:t>会社名　</a:t>
            </a:r>
            <a:endParaRPr lang="en-US" altLang="ja-JP" sz="2000" dirty="0">
              <a:latin typeface="メイリオ" panose="020B0604030504040204" pitchFamily="50" charset="-128"/>
              <a:ea typeface="メイリオ" panose="020B0604030504040204" pitchFamily="50" charset="-128"/>
            </a:endParaRPr>
          </a:p>
          <a:p>
            <a:pPr algn="just" eaLnBrk="1" hangingPunct="1">
              <a:spcBef>
                <a:spcPct val="20000"/>
              </a:spcBef>
              <a:defRPr/>
            </a:pPr>
            <a:r>
              <a:rPr lang="ja-JP" altLang="en-US" sz="2000">
                <a:latin typeface="メイリオ" panose="020B0604030504040204" pitchFamily="50" charset="-128"/>
                <a:ea typeface="メイリオ" panose="020B0604030504040204" pitchFamily="50" charset="-128"/>
              </a:rPr>
              <a:t>氏名　　</a:t>
            </a:r>
            <a:endParaRPr lang="en-US" altLang="ja-JP" sz="2000" dirty="0">
              <a:latin typeface="メイリオ" panose="020B0604030504040204" pitchFamily="50" charset="-128"/>
              <a:ea typeface="メイリオ" panose="020B0604030504040204" pitchFamily="50" charset="-128"/>
            </a:endParaRPr>
          </a:p>
          <a:p>
            <a:pPr algn="just" eaLnBrk="1" hangingPunct="1">
              <a:spcBef>
                <a:spcPct val="20000"/>
              </a:spcBef>
              <a:defRPr/>
            </a:pPr>
            <a:r>
              <a:rPr lang="ja-JP" altLang="en-US" sz="2000">
                <a:latin typeface="メイリオ" panose="020B0604030504040204" pitchFamily="50" charset="-128"/>
                <a:ea typeface="メイリオ" panose="020B0604030504040204" pitchFamily="50" charset="-128"/>
              </a:rPr>
              <a:t>提出日　</a:t>
            </a:r>
            <a:r>
              <a:rPr lang="en-US" altLang="ja-JP" sz="1800" dirty="0">
                <a:latin typeface="メイリオ" panose="020B0604030504040204" pitchFamily="50" charset="-128"/>
                <a:ea typeface="メイリオ" panose="020B0604030504040204" pitchFamily="50" charset="-128"/>
              </a:rPr>
              <a:t>2020</a:t>
            </a:r>
            <a:r>
              <a:rPr lang="ja-JP" altLang="en-US" sz="1800">
                <a:latin typeface="メイリオ" panose="020B0604030504040204" pitchFamily="50" charset="-128"/>
                <a:ea typeface="メイリオ" panose="020B0604030504040204" pitchFamily="50" charset="-128"/>
              </a:rPr>
              <a:t>年</a:t>
            </a:r>
            <a:r>
              <a:rPr lang="en-US" altLang="ja-JP" sz="1800" dirty="0">
                <a:latin typeface="メイリオ" panose="020B0604030504040204" pitchFamily="50" charset="-128"/>
                <a:ea typeface="メイリオ" panose="020B0604030504040204" pitchFamily="50" charset="-128"/>
              </a:rPr>
              <a:t>     </a:t>
            </a:r>
            <a:r>
              <a:rPr lang="ja-JP" altLang="en-US" sz="1800">
                <a:latin typeface="メイリオ" panose="020B0604030504040204" pitchFamily="50" charset="-128"/>
                <a:ea typeface="メイリオ" panose="020B0604030504040204" pitchFamily="50" charset="-128"/>
              </a:rPr>
              <a:t>月</a:t>
            </a:r>
            <a:r>
              <a:rPr lang="en-US" altLang="ja-JP" sz="1800" dirty="0">
                <a:latin typeface="メイリオ" panose="020B0604030504040204" pitchFamily="50" charset="-128"/>
                <a:ea typeface="メイリオ" panose="020B0604030504040204" pitchFamily="50" charset="-128"/>
              </a:rPr>
              <a:t>     </a:t>
            </a:r>
            <a:r>
              <a:rPr lang="ja-JP" altLang="en-US" sz="1800">
                <a:latin typeface="メイリオ" panose="020B0604030504040204" pitchFamily="50" charset="-128"/>
                <a:ea typeface="メイリオ" panose="020B0604030504040204" pitchFamily="50" charset="-128"/>
              </a:rPr>
              <a:t>日</a:t>
            </a:r>
            <a:endParaRPr lang="en-US" altLang="ja-JP" sz="1800" dirty="0">
              <a:latin typeface="メイリオ" panose="020B0604030504040204" pitchFamily="50" charset="-128"/>
              <a:ea typeface="メイリオ" panose="020B0604030504040204" pitchFamily="50" charset="-128"/>
            </a:endParaRPr>
          </a:p>
          <a:p>
            <a:pPr algn="just" eaLnBrk="1" hangingPunct="1">
              <a:spcBef>
                <a:spcPct val="20000"/>
              </a:spcBef>
              <a:defRPr/>
            </a:pPr>
            <a:endParaRPr lang="en-US" altLang="ja-JP" sz="2000" dirty="0">
              <a:latin typeface="メイリオ" panose="020B0604030504040204" pitchFamily="50" charset="-128"/>
              <a:ea typeface="メイリオ" panose="020B0604030504040204" pitchFamily="50" charset="-128"/>
            </a:endParaRPr>
          </a:p>
          <a:p>
            <a:pPr algn="just" eaLnBrk="1" hangingPunct="1">
              <a:spcBef>
                <a:spcPct val="20000"/>
              </a:spcBef>
              <a:defRPr/>
            </a:pPr>
            <a:r>
              <a:rPr lang="ja-JP" altLang="en-US" sz="2000">
                <a:latin typeface="メイリオ" panose="020B0604030504040204" pitchFamily="50" charset="-128"/>
                <a:ea typeface="メイリオ" panose="020B0604030504040204" pitchFamily="50" charset="-128"/>
              </a:rPr>
              <a:t>承認者氏名　</a:t>
            </a:r>
            <a:endParaRPr lang="en-US" altLang="ja-JP" sz="2000" dirty="0">
              <a:latin typeface="メイリオ" panose="020B0604030504040204" pitchFamily="50" charset="-128"/>
              <a:ea typeface="メイリオ" panose="020B0604030504040204" pitchFamily="50" charset="-128"/>
            </a:endParaRPr>
          </a:p>
          <a:p>
            <a:pPr algn="just" eaLnBrk="1" hangingPunct="1">
              <a:spcBef>
                <a:spcPct val="20000"/>
              </a:spcBef>
              <a:defRPr/>
            </a:pPr>
            <a:r>
              <a:rPr lang="ja-JP" altLang="en-US" sz="2000">
                <a:latin typeface="メイリオ" panose="020B0604030504040204" pitchFamily="50" charset="-128"/>
                <a:ea typeface="メイリオ" panose="020B0604030504040204" pitchFamily="50" charset="-128"/>
              </a:rPr>
              <a:t>承認日　</a:t>
            </a:r>
            <a:r>
              <a:rPr lang="en-US" altLang="ja-JP" sz="1800" dirty="0">
                <a:latin typeface="メイリオ" panose="020B0604030504040204" pitchFamily="50" charset="-128"/>
                <a:ea typeface="メイリオ" panose="020B0604030504040204" pitchFamily="50" charset="-128"/>
              </a:rPr>
              <a:t>2020</a:t>
            </a:r>
            <a:r>
              <a:rPr lang="ja-JP" altLang="en-US" sz="1800">
                <a:latin typeface="メイリオ" panose="020B0604030504040204" pitchFamily="50" charset="-128"/>
                <a:ea typeface="メイリオ" panose="020B0604030504040204" pitchFamily="50" charset="-128"/>
              </a:rPr>
              <a:t>年</a:t>
            </a:r>
            <a:r>
              <a:rPr lang="en-US" altLang="ja-JP" sz="1800" dirty="0">
                <a:latin typeface="メイリオ" panose="020B0604030504040204" pitchFamily="50" charset="-128"/>
                <a:ea typeface="メイリオ" panose="020B0604030504040204" pitchFamily="50" charset="-128"/>
              </a:rPr>
              <a:t>     </a:t>
            </a:r>
            <a:r>
              <a:rPr lang="ja-JP" altLang="en-US" sz="1800">
                <a:latin typeface="メイリオ" panose="020B0604030504040204" pitchFamily="50" charset="-128"/>
                <a:ea typeface="メイリオ" panose="020B0604030504040204" pitchFamily="50" charset="-128"/>
              </a:rPr>
              <a:t>月</a:t>
            </a:r>
            <a:r>
              <a:rPr lang="en-US" altLang="ja-JP" sz="1800" dirty="0">
                <a:latin typeface="メイリオ" panose="020B0604030504040204" pitchFamily="50" charset="-128"/>
                <a:ea typeface="メイリオ" panose="020B0604030504040204" pitchFamily="50" charset="-128"/>
              </a:rPr>
              <a:t>     </a:t>
            </a:r>
            <a:r>
              <a:rPr lang="ja-JP" altLang="en-US" sz="1800">
                <a:latin typeface="メイリオ" panose="020B0604030504040204" pitchFamily="50" charset="-128"/>
                <a:ea typeface="メイリオ" panose="020B0604030504040204" pitchFamily="50" charset="-128"/>
              </a:rPr>
              <a:t>日</a:t>
            </a:r>
            <a:r>
              <a:rPr lang="ja-JP" altLang="en-US" sz="2000">
                <a:latin typeface="メイリオ" panose="020B0604030504040204" pitchFamily="50" charset="-128"/>
                <a:ea typeface="メイリオ" panose="020B0604030504040204" pitchFamily="50" charset="-128"/>
              </a:rPr>
              <a:t>　</a:t>
            </a:r>
          </a:p>
        </p:txBody>
      </p:sp>
    </p:spTree>
    <p:extLst>
      <p:ext uri="{BB962C8B-B14F-4D97-AF65-F5344CB8AC3E}">
        <p14:creationId xmlns:p14="http://schemas.microsoft.com/office/powerpoint/2010/main" val="2634980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99B5466-7914-2D4A-BEF3-94A036F2D90E}"/>
              </a:ext>
            </a:extLst>
          </p:cNvPr>
          <p:cNvSpPr txBox="1"/>
          <p:nvPr/>
        </p:nvSpPr>
        <p:spPr>
          <a:xfrm>
            <a:off x="497576" y="472641"/>
            <a:ext cx="8392041" cy="1508105"/>
          </a:xfrm>
          <a:prstGeom prst="rect">
            <a:avLst/>
          </a:prstGeom>
          <a:noFill/>
        </p:spPr>
        <p:txBody>
          <a:bodyPr wrap="none" rtlCol="0">
            <a:spAutoFit/>
          </a:bodyPr>
          <a:lstStyle/>
          <a:p>
            <a:pPr>
              <a:lnSpc>
                <a:spcPct val="150000"/>
              </a:lnSpc>
            </a:pPr>
            <a:r>
              <a:rPr lang="ja-JP" altLang="en-US" sz="3200" dirty="0">
                <a:latin typeface="+mn-ea"/>
              </a:rPr>
              <a:t>課題１</a:t>
            </a:r>
            <a:endParaRPr lang="en-US" altLang="ja-JP" sz="3200" dirty="0">
              <a:latin typeface="+mn-ea"/>
            </a:endParaRPr>
          </a:p>
          <a:p>
            <a:pPr>
              <a:lnSpc>
                <a:spcPct val="150000"/>
              </a:lnSpc>
            </a:pPr>
            <a:r>
              <a:rPr lang="ja-JP" altLang="en-US" sz="3200" dirty="0">
                <a:latin typeface="+mn-ea"/>
              </a:rPr>
              <a:t>会社の方針、自分の役割等について理解する</a:t>
            </a:r>
            <a:endParaRPr lang="en-US" altLang="ja-JP" sz="3200" dirty="0">
              <a:latin typeface="+mn-ea"/>
            </a:endParaRPr>
          </a:p>
        </p:txBody>
      </p:sp>
      <p:sp>
        <p:nvSpPr>
          <p:cNvPr id="3" name="テキスト ボックス 2">
            <a:extLst>
              <a:ext uri="{FF2B5EF4-FFF2-40B4-BE49-F238E27FC236}">
                <a16:creationId xmlns:a16="http://schemas.microsoft.com/office/drawing/2014/main" id="{C1DFB792-AD63-C541-A892-715AFBECB129}"/>
              </a:ext>
            </a:extLst>
          </p:cNvPr>
          <p:cNvSpPr txBox="1"/>
          <p:nvPr/>
        </p:nvSpPr>
        <p:spPr>
          <a:xfrm>
            <a:off x="725114" y="2363627"/>
            <a:ext cx="7693772" cy="3416320"/>
          </a:xfrm>
          <a:prstGeom prst="rect">
            <a:avLst/>
          </a:prstGeom>
          <a:noFill/>
        </p:spPr>
        <p:txBody>
          <a:bodyPr wrap="square" rtlCol="0">
            <a:spAutoFit/>
          </a:bodyPr>
          <a:lstStyle/>
          <a:p>
            <a:pPr marL="457200" indent="-457200">
              <a:buFont typeface="+mj-lt"/>
              <a:buAutoNum type="circleNumDbPlain"/>
            </a:pPr>
            <a:r>
              <a:rPr lang="ja-JP" altLang="en-US" sz="2400" dirty="0">
                <a:latin typeface="Segoe UI Symbol" panose="020B0502040204020203" pitchFamily="34" charset="0"/>
                <a:ea typeface="Meiryo" panose="020B0604030504040204" pitchFamily="34" charset="-128"/>
              </a:rPr>
              <a:t>会社の基本方針、</a:t>
            </a:r>
            <a:r>
              <a:rPr kumimoji="1" lang="ja-JP" altLang="en-US" sz="2400" dirty="0">
                <a:latin typeface="Segoe UI Symbol" panose="020B0502040204020203" pitchFamily="34" charset="0"/>
                <a:ea typeface="Meiryo" panose="020B0604030504040204" pitchFamily="34" charset="-128"/>
              </a:rPr>
              <a:t>自分に与え</a:t>
            </a:r>
            <a:r>
              <a:rPr lang="ja-JP" altLang="en-US" sz="2400" dirty="0">
                <a:latin typeface="Segoe UI Symbol" panose="020B0502040204020203" pitchFamily="34" charset="0"/>
                <a:ea typeface="Meiryo" panose="020B0604030504040204" pitchFamily="34" charset="-128"/>
              </a:rPr>
              <a:t>ら</a:t>
            </a:r>
            <a:r>
              <a:rPr kumimoji="1" lang="ja-JP" altLang="en-US" sz="2400" dirty="0">
                <a:latin typeface="Segoe UI Symbol" panose="020B0502040204020203" pitchFamily="34" charset="0"/>
                <a:ea typeface="Meiryo" panose="020B0604030504040204" pitchFamily="34" charset="-128"/>
              </a:rPr>
              <a:t>れた役割</a:t>
            </a:r>
            <a:r>
              <a:rPr lang="ja-JP" altLang="en-US" sz="2400" dirty="0">
                <a:latin typeface="Segoe UI Symbol" panose="020B0502040204020203" pitchFamily="34" charset="0"/>
                <a:ea typeface="Meiryo" panose="020B0604030504040204" pitchFamily="34" charset="-128"/>
              </a:rPr>
              <a:t>、自分に対する</a:t>
            </a:r>
            <a:r>
              <a:rPr kumimoji="1" lang="ja-JP" altLang="en-US" sz="2400" dirty="0">
                <a:latin typeface="Segoe UI Symbol" panose="020B0502040204020203" pitchFamily="34" charset="0"/>
                <a:ea typeface="Meiryo" panose="020B0604030504040204" pitchFamily="34" charset="-128"/>
              </a:rPr>
              <a:t>期待について上司にヒアリングし、用紙へ記載する。</a:t>
            </a:r>
            <a:endParaRPr kumimoji="1" lang="en-US" altLang="ja-JP" sz="2400" dirty="0">
              <a:latin typeface="Segoe UI Symbol" panose="020B0502040204020203" pitchFamily="34" charset="0"/>
              <a:ea typeface="Segoe UI Symbol" panose="020B0502040204020203" pitchFamily="34" charset="0"/>
            </a:endParaRPr>
          </a:p>
          <a:p>
            <a:pPr marL="457200" indent="-457200">
              <a:buFont typeface="+mj-lt"/>
              <a:buAutoNum type="circleNumDbPlain"/>
            </a:pPr>
            <a:endParaRPr kumimoji="1" lang="en-US" altLang="ja-JP" sz="2400" dirty="0">
              <a:latin typeface="Segoe UI Symbol" panose="020B0502040204020203" pitchFamily="34" charset="0"/>
              <a:ea typeface="Segoe UI Symbol" panose="020B0502040204020203" pitchFamily="34" charset="0"/>
            </a:endParaRPr>
          </a:p>
          <a:p>
            <a:pPr marL="457200" indent="-457200">
              <a:buFont typeface="+mj-lt"/>
              <a:buAutoNum type="circleNumDbPlain"/>
            </a:pPr>
            <a:r>
              <a:rPr lang="ja-JP" altLang="en-US" sz="2400" dirty="0">
                <a:latin typeface="Segoe UI Symbol" panose="020B0502040204020203" pitchFamily="34" charset="0"/>
                <a:ea typeface="Meiryo" panose="020B0604030504040204" pitchFamily="34" charset="-128"/>
              </a:rPr>
              <a:t>その役割を果たし、期待に応えるために自分が何を成すべきかを考えて用紙へ記載する。</a:t>
            </a:r>
            <a:endParaRPr lang="en-US" altLang="ja-JP" sz="2400" dirty="0">
              <a:latin typeface="Segoe UI Symbol" panose="020B0502040204020203" pitchFamily="34" charset="0"/>
              <a:ea typeface="Segoe UI Symbol" panose="020B0502040204020203" pitchFamily="34" charset="0"/>
            </a:endParaRPr>
          </a:p>
          <a:p>
            <a:pPr marL="457200" indent="-457200">
              <a:buFont typeface="+mj-lt"/>
              <a:buAutoNum type="circleNumDbPlain"/>
            </a:pPr>
            <a:endParaRPr lang="en-US" altLang="ja-JP" sz="2400" dirty="0">
              <a:latin typeface="Segoe UI Symbol" panose="020B0502040204020203" pitchFamily="34" charset="0"/>
              <a:ea typeface="Segoe UI Symbol" panose="020B0502040204020203" pitchFamily="34" charset="0"/>
            </a:endParaRPr>
          </a:p>
          <a:p>
            <a:pPr marL="457200" indent="-457200">
              <a:buFont typeface="+mj-ea"/>
              <a:buAutoNum type="circleNumDbPlain"/>
            </a:pPr>
            <a:r>
              <a:rPr lang="ja-JP" altLang="en-US" sz="2400" dirty="0">
                <a:latin typeface="Segoe UI Symbol" panose="020B0502040204020203" pitchFamily="34" charset="0"/>
                <a:ea typeface="Meiryo" panose="020B0604030504040204" pitchFamily="34" charset="-128"/>
              </a:rPr>
              <a:t>上司へ</a:t>
            </a:r>
            <a:r>
              <a:rPr lang="en-US" altLang="ja-JP" sz="2400" dirty="0">
                <a:latin typeface="Segoe UI Symbol" panose="020B0502040204020203" pitchFamily="34" charset="0"/>
                <a:ea typeface="Segoe UI Symbol" panose="020B0502040204020203" pitchFamily="34" charset="0"/>
              </a:rPr>
              <a:t>②</a:t>
            </a:r>
            <a:r>
              <a:rPr lang="ja-JP" altLang="en-US" sz="2400" dirty="0">
                <a:latin typeface="Segoe UI Symbol" panose="020B0502040204020203" pitchFamily="34" charset="0"/>
                <a:ea typeface="Meiryo" panose="020B0604030504040204" pitchFamily="34" charset="-128"/>
              </a:rPr>
              <a:t>の記載内容を説明し、フィードバックを受け、用紙へ記載する。</a:t>
            </a:r>
            <a:endParaRPr lang="en-US" altLang="ja-JP" sz="2400" dirty="0">
              <a:latin typeface="Segoe UI Symbol" panose="020B0502040204020203" pitchFamily="34" charset="0"/>
              <a:ea typeface="Segoe UI Symbol" panose="020B0502040204020203" pitchFamily="34" charset="0"/>
            </a:endParaRPr>
          </a:p>
        </p:txBody>
      </p:sp>
    </p:spTree>
    <p:extLst>
      <p:ext uri="{BB962C8B-B14F-4D97-AF65-F5344CB8AC3E}">
        <p14:creationId xmlns:p14="http://schemas.microsoft.com/office/powerpoint/2010/main" val="339674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42DED2C-ADCD-AA40-8D3C-6E5DA4BA0276}"/>
              </a:ext>
            </a:extLst>
          </p:cNvPr>
          <p:cNvSpPr txBox="1"/>
          <p:nvPr/>
        </p:nvSpPr>
        <p:spPr>
          <a:xfrm>
            <a:off x="142207" y="167037"/>
            <a:ext cx="1686680" cy="523220"/>
          </a:xfrm>
          <a:prstGeom prst="rect">
            <a:avLst/>
          </a:prstGeom>
          <a:noFill/>
        </p:spPr>
        <p:txBody>
          <a:bodyPr wrap="none" rtlCol="0">
            <a:spAutoFit/>
          </a:bodyPr>
          <a:lstStyle/>
          <a:p>
            <a:r>
              <a:rPr kumimoji="1" lang="ja-JP" altLang="en-US" sz="2800" dirty="0">
                <a:latin typeface="+mn-ea"/>
              </a:rPr>
              <a:t>課題１</a:t>
            </a:r>
            <a:r>
              <a:rPr kumimoji="1" lang="en-US" altLang="ja-JP" sz="2800" dirty="0">
                <a:latin typeface="+mn-ea"/>
              </a:rPr>
              <a:t>-①</a:t>
            </a:r>
            <a:endParaRPr kumimoji="1" lang="ja-JP" altLang="en-US" sz="2800" dirty="0">
              <a:latin typeface="+mn-ea"/>
            </a:endParaRPr>
          </a:p>
        </p:txBody>
      </p:sp>
      <p:sp>
        <p:nvSpPr>
          <p:cNvPr id="5" name="正方形/長方形 4">
            <a:extLst>
              <a:ext uri="{FF2B5EF4-FFF2-40B4-BE49-F238E27FC236}">
                <a16:creationId xmlns:a16="http://schemas.microsoft.com/office/drawing/2014/main" id="{8BD1762F-E2EB-F346-84C5-A428AC1D09A3}"/>
              </a:ext>
            </a:extLst>
          </p:cNvPr>
          <p:cNvSpPr/>
          <p:nvPr/>
        </p:nvSpPr>
        <p:spPr>
          <a:xfrm>
            <a:off x="612000" y="1188206"/>
            <a:ext cx="7920000" cy="16214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2000" u="sng" dirty="0">
              <a:solidFill>
                <a:schemeClr val="tx1"/>
              </a:solidFill>
              <a:latin typeface="Meiryo" panose="020B0604030504040204" pitchFamily="34" charset="-128"/>
              <a:ea typeface="Meiryo" panose="020B0604030504040204" pitchFamily="34" charset="-128"/>
            </a:endParaRPr>
          </a:p>
          <a:p>
            <a:endParaRPr kumimoji="1" lang="ja-JP" altLang="en-US">
              <a:solidFill>
                <a:schemeClr val="tx1"/>
              </a:solidFill>
              <a:latin typeface="Meiryo" panose="020B0604030504040204" pitchFamily="34" charset="-128"/>
              <a:ea typeface="Meiryo" panose="020B0604030504040204" pitchFamily="34" charset="-128"/>
            </a:endParaRPr>
          </a:p>
        </p:txBody>
      </p:sp>
      <p:sp>
        <p:nvSpPr>
          <p:cNvPr id="9" name="テキスト ボックス 8">
            <a:extLst>
              <a:ext uri="{FF2B5EF4-FFF2-40B4-BE49-F238E27FC236}">
                <a16:creationId xmlns:a16="http://schemas.microsoft.com/office/drawing/2014/main" id="{08994AB7-E614-9F44-B62D-D8104F2B050C}"/>
              </a:ext>
            </a:extLst>
          </p:cNvPr>
          <p:cNvSpPr txBox="1"/>
          <p:nvPr/>
        </p:nvSpPr>
        <p:spPr>
          <a:xfrm>
            <a:off x="612000" y="734224"/>
            <a:ext cx="3172663" cy="400110"/>
          </a:xfrm>
          <a:prstGeom prst="rect">
            <a:avLst/>
          </a:prstGeom>
          <a:noFill/>
        </p:spPr>
        <p:txBody>
          <a:bodyPr wrap="none" rtlCol="0">
            <a:spAutoFit/>
          </a:bodyPr>
          <a:lstStyle/>
          <a:p>
            <a:r>
              <a:rPr lang="ja-JP" altLang="en-US" sz="2000" u="sng">
                <a:latin typeface="+mn-ea"/>
              </a:rPr>
              <a:t>　　　</a:t>
            </a:r>
            <a:r>
              <a:rPr lang="ja-JP" altLang="en-US" sz="2000">
                <a:latin typeface="+mn-ea"/>
              </a:rPr>
              <a:t>年度　会社の基本方針</a:t>
            </a:r>
            <a:endParaRPr lang="en-US" altLang="ja-JP" sz="2000" dirty="0">
              <a:latin typeface="+mn-ea"/>
            </a:endParaRPr>
          </a:p>
        </p:txBody>
      </p:sp>
      <p:sp>
        <p:nvSpPr>
          <p:cNvPr id="8" name="正方形/長方形 7">
            <a:extLst>
              <a:ext uri="{FF2B5EF4-FFF2-40B4-BE49-F238E27FC236}">
                <a16:creationId xmlns:a16="http://schemas.microsoft.com/office/drawing/2014/main" id="{524F6AA8-CFDD-524A-8451-20FE6A4F98B1}"/>
              </a:ext>
            </a:extLst>
          </p:cNvPr>
          <p:cNvSpPr/>
          <p:nvPr/>
        </p:nvSpPr>
        <p:spPr>
          <a:xfrm>
            <a:off x="612000" y="3446880"/>
            <a:ext cx="7920000" cy="12464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2000" u="sng" dirty="0">
              <a:solidFill>
                <a:schemeClr val="tx1"/>
              </a:solidFill>
              <a:latin typeface="Meiryo" panose="020B0604030504040204" pitchFamily="34" charset="-128"/>
              <a:ea typeface="Meiryo" panose="020B0604030504040204" pitchFamily="34" charset="-128"/>
            </a:endParaRPr>
          </a:p>
          <a:p>
            <a:endParaRPr kumimoji="1" lang="ja-JP" altLang="en-US">
              <a:solidFill>
                <a:schemeClr val="tx1"/>
              </a:solidFill>
              <a:latin typeface="Meiryo" panose="020B0604030504040204" pitchFamily="34" charset="-128"/>
              <a:ea typeface="Meiryo" panose="020B0604030504040204" pitchFamily="34" charset="-128"/>
            </a:endParaRPr>
          </a:p>
        </p:txBody>
      </p:sp>
      <p:sp>
        <p:nvSpPr>
          <p:cNvPr id="11" name="テキスト ボックス 10">
            <a:extLst>
              <a:ext uri="{FF2B5EF4-FFF2-40B4-BE49-F238E27FC236}">
                <a16:creationId xmlns:a16="http://schemas.microsoft.com/office/drawing/2014/main" id="{C755F18D-673A-C846-B833-A96041464281}"/>
              </a:ext>
            </a:extLst>
          </p:cNvPr>
          <p:cNvSpPr txBox="1"/>
          <p:nvPr/>
        </p:nvSpPr>
        <p:spPr>
          <a:xfrm>
            <a:off x="612000" y="3062663"/>
            <a:ext cx="4616970" cy="400110"/>
          </a:xfrm>
          <a:prstGeom prst="rect">
            <a:avLst/>
          </a:prstGeom>
          <a:noFill/>
        </p:spPr>
        <p:txBody>
          <a:bodyPr wrap="none" rtlCol="0">
            <a:spAutoFit/>
          </a:bodyPr>
          <a:lstStyle/>
          <a:p>
            <a:r>
              <a:rPr lang="ja-JP" altLang="en-US" sz="2000">
                <a:latin typeface="+mn-ea"/>
              </a:rPr>
              <a:t>会社から自分に与えられた具体的な役割</a:t>
            </a:r>
          </a:p>
        </p:txBody>
      </p:sp>
      <p:sp>
        <p:nvSpPr>
          <p:cNvPr id="12" name="正方形/長方形 11">
            <a:extLst>
              <a:ext uri="{FF2B5EF4-FFF2-40B4-BE49-F238E27FC236}">
                <a16:creationId xmlns:a16="http://schemas.microsoft.com/office/drawing/2014/main" id="{DED85C2F-2A2A-864A-B1D4-242D846D76AB}"/>
              </a:ext>
            </a:extLst>
          </p:cNvPr>
          <p:cNvSpPr/>
          <p:nvPr/>
        </p:nvSpPr>
        <p:spPr>
          <a:xfrm>
            <a:off x="612000" y="5245833"/>
            <a:ext cx="7920000" cy="12464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2000" u="sng" dirty="0">
              <a:solidFill>
                <a:schemeClr val="tx1"/>
              </a:solidFill>
              <a:latin typeface="Meiryo" panose="020B0604030504040204" pitchFamily="34" charset="-128"/>
              <a:ea typeface="Meiryo" panose="020B0604030504040204" pitchFamily="34" charset="-128"/>
            </a:endParaRPr>
          </a:p>
          <a:p>
            <a:endParaRPr kumimoji="1" lang="ja-JP" altLang="en-US">
              <a:solidFill>
                <a:schemeClr val="tx1"/>
              </a:solidFill>
              <a:latin typeface="Meiryo" panose="020B0604030504040204" pitchFamily="34" charset="-128"/>
              <a:ea typeface="Meiryo" panose="020B0604030504040204" pitchFamily="34" charset="-128"/>
            </a:endParaRPr>
          </a:p>
        </p:txBody>
      </p:sp>
      <p:sp>
        <p:nvSpPr>
          <p:cNvPr id="13" name="テキスト ボックス 12">
            <a:extLst>
              <a:ext uri="{FF2B5EF4-FFF2-40B4-BE49-F238E27FC236}">
                <a16:creationId xmlns:a16="http://schemas.microsoft.com/office/drawing/2014/main" id="{68E7BEFB-28CA-F14D-B096-0A1264D5DB8F}"/>
              </a:ext>
            </a:extLst>
          </p:cNvPr>
          <p:cNvSpPr txBox="1"/>
          <p:nvPr/>
        </p:nvSpPr>
        <p:spPr>
          <a:xfrm>
            <a:off x="612000" y="4840004"/>
            <a:ext cx="3092513" cy="400110"/>
          </a:xfrm>
          <a:prstGeom prst="rect">
            <a:avLst/>
          </a:prstGeom>
          <a:noFill/>
        </p:spPr>
        <p:txBody>
          <a:bodyPr wrap="none" rtlCol="0">
            <a:spAutoFit/>
          </a:bodyPr>
          <a:lstStyle/>
          <a:p>
            <a:r>
              <a:rPr lang="ja-JP" altLang="en-US" sz="2000">
                <a:latin typeface="+mn-ea"/>
              </a:rPr>
              <a:t>会社が自分に期待すること</a:t>
            </a:r>
          </a:p>
        </p:txBody>
      </p:sp>
    </p:spTree>
    <p:extLst>
      <p:ext uri="{BB962C8B-B14F-4D97-AF65-F5344CB8AC3E}">
        <p14:creationId xmlns:p14="http://schemas.microsoft.com/office/powerpoint/2010/main" val="2586603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42DED2C-ADCD-AA40-8D3C-6E5DA4BA0276}"/>
              </a:ext>
            </a:extLst>
          </p:cNvPr>
          <p:cNvSpPr txBox="1"/>
          <p:nvPr/>
        </p:nvSpPr>
        <p:spPr>
          <a:xfrm>
            <a:off x="142207" y="167037"/>
            <a:ext cx="1686680" cy="523220"/>
          </a:xfrm>
          <a:prstGeom prst="rect">
            <a:avLst/>
          </a:prstGeom>
          <a:noFill/>
        </p:spPr>
        <p:txBody>
          <a:bodyPr wrap="none" rtlCol="0">
            <a:spAutoFit/>
          </a:bodyPr>
          <a:lstStyle/>
          <a:p>
            <a:r>
              <a:rPr lang="ja-JP" altLang="en-US" sz="2800" dirty="0">
                <a:latin typeface="+mn-ea"/>
              </a:rPr>
              <a:t>課題１</a:t>
            </a:r>
            <a:r>
              <a:rPr lang="en-US" altLang="ja-JP" sz="2800" dirty="0">
                <a:latin typeface="+mn-ea"/>
              </a:rPr>
              <a:t>-</a:t>
            </a:r>
            <a:r>
              <a:rPr kumimoji="1" lang="en-US" altLang="ja-JP" sz="2800" dirty="0">
                <a:latin typeface="+mn-ea"/>
              </a:rPr>
              <a:t>②</a:t>
            </a:r>
            <a:endParaRPr kumimoji="1" lang="ja-JP" altLang="en-US" sz="2800" dirty="0">
              <a:latin typeface="+mn-ea"/>
            </a:endParaRPr>
          </a:p>
        </p:txBody>
      </p:sp>
      <p:sp>
        <p:nvSpPr>
          <p:cNvPr id="5" name="正方形/長方形 4">
            <a:extLst>
              <a:ext uri="{FF2B5EF4-FFF2-40B4-BE49-F238E27FC236}">
                <a16:creationId xmlns:a16="http://schemas.microsoft.com/office/drawing/2014/main" id="{8BD1762F-E2EB-F346-84C5-A428AC1D09A3}"/>
              </a:ext>
            </a:extLst>
          </p:cNvPr>
          <p:cNvSpPr/>
          <p:nvPr/>
        </p:nvSpPr>
        <p:spPr>
          <a:xfrm>
            <a:off x="612000" y="1271339"/>
            <a:ext cx="7920000" cy="22532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2000" u="sng" dirty="0">
              <a:solidFill>
                <a:schemeClr val="tx1"/>
              </a:solidFill>
              <a:latin typeface="Meiryo" panose="020B0604030504040204" pitchFamily="34" charset="-128"/>
              <a:ea typeface="Meiryo" panose="020B0604030504040204" pitchFamily="34" charset="-128"/>
            </a:endParaRPr>
          </a:p>
          <a:p>
            <a:endParaRPr kumimoji="1" lang="ja-JP" altLang="en-US">
              <a:solidFill>
                <a:schemeClr val="tx1"/>
              </a:solidFill>
              <a:latin typeface="Meiryo" panose="020B0604030504040204" pitchFamily="34" charset="-128"/>
              <a:ea typeface="Meiryo" panose="020B0604030504040204" pitchFamily="34" charset="-128"/>
            </a:endParaRPr>
          </a:p>
        </p:txBody>
      </p:sp>
      <p:sp>
        <p:nvSpPr>
          <p:cNvPr id="9" name="テキスト ボックス 8">
            <a:extLst>
              <a:ext uri="{FF2B5EF4-FFF2-40B4-BE49-F238E27FC236}">
                <a16:creationId xmlns:a16="http://schemas.microsoft.com/office/drawing/2014/main" id="{08994AB7-E614-9F44-B62D-D8104F2B050C}"/>
              </a:ext>
            </a:extLst>
          </p:cNvPr>
          <p:cNvSpPr txBox="1"/>
          <p:nvPr/>
        </p:nvSpPr>
        <p:spPr>
          <a:xfrm>
            <a:off x="612000" y="817357"/>
            <a:ext cx="6120586" cy="400110"/>
          </a:xfrm>
          <a:prstGeom prst="rect">
            <a:avLst/>
          </a:prstGeom>
          <a:noFill/>
        </p:spPr>
        <p:txBody>
          <a:bodyPr wrap="none" rtlCol="0">
            <a:spAutoFit/>
          </a:bodyPr>
          <a:lstStyle/>
          <a:p>
            <a:r>
              <a:rPr lang="ja-JP" altLang="en-US" sz="2000">
                <a:latin typeface="+mn-ea"/>
              </a:rPr>
              <a:t>役割を果たし、期待に応えるために自分が成すべきこと</a:t>
            </a:r>
            <a:endParaRPr lang="en-US" altLang="ja-JP" sz="2000" dirty="0">
              <a:latin typeface="+mn-ea"/>
            </a:endParaRPr>
          </a:p>
        </p:txBody>
      </p:sp>
      <p:sp>
        <p:nvSpPr>
          <p:cNvPr id="8" name="正方形/長方形 7">
            <a:extLst>
              <a:ext uri="{FF2B5EF4-FFF2-40B4-BE49-F238E27FC236}">
                <a16:creationId xmlns:a16="http://schemas.microsoft.com/office/drawing/2014/main" id="{524F6AA8-CFDD-524A-8451-20FE6A4F98B1}"/>
              </a:ext>
            </a:extLst>
          </p:cNvPr>
          <p:cNvSpPr/>
          <p:nvPr/>
        </p:nvSpPr>
        <p:spPr>
          <a:xfrm>
            <a:off x="612000" y="5009674"/>
            <a:ext cx="7920000" cy="12464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2000" u="sng" dirty="0">
              <a:solidFill>
                <a:schemeClr val="tx1"/>
              </a:solidFill>
              <a:latin typeface="Meiryo" panose="020B0604030504040204" pitchFamily="34" charset="-128"/>
              <a:ea typeface="Meiryo" panose="020B0604030504040204" pitchFamily="34" charset="-128"/>
            </a:endParaRPr>
          </a:p>
          <a:p>
            <a:endParaRPr kumimoji="1" lang="ja-JP" altLang="en-US">
              <a:solidFill>
                <a:schemeClr val="tx1"/>
              </a:solidFill>
              <a:latin typeface="Meiryo" panose="020B0604030504040204" pitchFamily="34" charset="-128"/>
              <a:ea typeface="Meiryo" panose="020B0604030504040204" pitchFamily="34" charset="-128"/>
            </a:endParaRPr>
          </a:p>
        </p:txBody>
      </p:sp>
      <p:sp>
        <p:nvSpPr>
          <p:cNvPr id="11" name="テキスト ボックス 10">
            <a:extLst>
              <a:ext uri="{FF2B5EF4-FFF2-40B4-BE49-F238E27FC236}">
                <a16:creationId xmlns:a16="http://schemas.microsoft.com/office/drawing/2014/main" id="{C755F18D-673A-C846-B833-A96041464281}"/>
              </a:ext>
            </a:extLst>
          </p:cNvPr>
          <p:cNvSpPr txBox="1"/>
          <p:nvPr/>
        </p:nvSpPr>
        <p:spPr>
          <a:xfrm>
            <a:off x="612000" y="4625457"/>
            <a:ext cx="2871299" cy="400110"/>
          </a:xfrm>
          <a:prstGeom prst="rect">
            <a:avLst/>
          </a:prstGeom>
          <a:noFill/>
        </p:spPr>
        <p:txBody>
          <a:bodyPr wrap="none" rtlCol="0">
            <a:spAutoFit/>
          </a:bodyPr>
          <a:lstStyle/>
          <a:p>
            <a:r>
              <a:rPr lang="ja-JP" altLang="en-US" sz="2000">
                <a:latin typeface="+mn-ea"/>
              </a:rPr>
              <a:t>上司からのフィードバック</a:t>
            </a:r>
          </a:p>
        </p:txBody>
      </p:sp>
      <p:sp>
        <p:nvSpPr>
          <p:cNvPr id="10" name="テキスト ボックス 9">
            <a:extLst>
              <a:ext uri="{FF2B5EF4-FFF2-40B4-BE49-F238E27FC236}">
                <a16:creationId xmlns:a16="http://schemas.microsoft.com/office/drawing/2014/main" id="{563213B5-7683-B64C-BCD2-CD297C512D18}"/>
              </a:ext>
            </a:extLst>
          </p:cNvPr>
          <p:cNvSpPr txBox="1"/>
          <p:nvPr/>
        </p:nvSpPr>
        <p:spPr>
          <a:xfrm>
            <a:off x="142207" y="3991609"/>
            <a:ext cx="1686680" cy="523220"/>
          </a:xfrm>
          <a:prstGeom prst="rect">
            <a:avLst/>
          </a:prstGeom>
          <a:noFill/>
        </p:spPr>
        <p:txBody>
          <a:bodyPr wrap="none" rtlCol="0">
            <a:spAutoFit/>
          </a:bodyPr>
          <a:lstStyle/>
          <a:p>
            <a:r>
              <a:rPr kumimoji="1" lang="ja-JP" altLang="en-US" sz="2800">
                <a:latin typeface="+mn-ea"/>
              </a:rPr>
              <a:t>課題１</a:t>
            </a:r>
            <a:r>
              <a:rPr kumimoji="1" lang="en-US" altLang="ja-JP" sz="2800" dirty="0">
                <a:latin typeface="+mn-ea"/>
              </a:rPr>
              <a:t>-③</a:t>
            </a:r>
            <a:endParaRPr kumimoji="1" lang="ja-JP" altLang="en-US" sz="2800">
              <a:latin typeface="+mn-ea"/>
            </a:endParaRPr>
          </a:p>
        </p:txBody>
      </p:sp>
    </p:spTree>
    <p:extLst>
      <p:ext uri="{BB962C8B-B14F-4D97-AF65-F5344CB8AC3E}">
        <p14:creationId xmlns:p14="http://schemas.microsoft.com/office/powerpoint/2010/main" val="1164043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99B5466-7914-2D4A-BEF3-94A036F2D90E}"/>
              </a:ext>
            </a:extLst>
          </p:cNvPr>
          <p:cNvSpPr txBox="1"/>
          <p:nvPr/>
        </p:nvSpPr>
        <p:spPr>
          <a:xfrm>
            <a:off x="497576" y="472641"/>
            <a:ext cx="4288353" cy="1508105"/>
          </a:xfrm>
          <a:prstGeom prst="rect">
            <a:avLst/>
          </a:prstGeom>
          <a:noFill/>
        </p:spPr>
        <p:txBody>
          <a:bodyPr wrap="none" rtlCol="0">
            <a:spAutoFit/>
          </a:bodyPr>
          <a:lstStyle/>
          <a:p>
            <a:pPr>
              <a:lnSpc>
                <a:spcPct val="150000"/>
              </a:lnSpc>
            </a:pPr>
            <a:r>
              <a:rPr lang="ja-JP" altLang="en-US" sz="3200" dirty="0">
                <a:latin typeface="+mn-ea"/>
              </a:rPr>
              <a:t>課題</a:t>
            </a:r>
            <a:r>
              <a:rPr lang="en-US" altLang="ja-JP" sz="3200" dirty="0">
                <a:latin typeface="+mn-ea"/>
              </a:rPr>
              <a:t>2</a:t>
            </a:r>
          </a:p>
          <a:p>
            <a:pPr>
              <a:lnSpc>
                <a:spcPct val="150000"/>
              </a:lnSpc>
            </a:pPr>
            <a:r>
              <a:rPr lang="ja-JP" altLang="en-US" sz="3200" dirty="0">
                <a:latin typeface="+mn-ea"/>
              </a:rPr>
              <a:t>自分の会社を紹介する</a:t>
            </a:r>
            <a:endParaRPr lang="en-US" altLang="ja-JP" sz="3200" dirty="0">
              <a:latin typeface="+mn-ea"/>
            </a:endParaRPr>
          </a:p>
        </p:txBody>
      </p:sp>
      <p:sp>
        <p:nvSpPr>
          <p:cNvPr id="3" name="テキスト ボックス 2">
            <a:extLst>
              <a:ext uri="{FF2B5EF4-FFF2-40B4-BE49-F238E27FC236}">
                <a16:creationId xmlns:a16="http://schemas.microsoft.com/office/drawing/2014/main" id="{C1DFB792-AD63-C541-A892-715AFBECB129}"/>
              </a:ext>
            </a:extLst>
          </p:cNvPr>
          <p:cNvSpPr txBox="1"/>
          <p:nvPr/>
        </p:nvSpPr>
        <p:spPr>
          <a:xfrm>
            <a:off x="846711" y="2213502"/>
            <a:ext cx="7482642" cy="2308324"/>
          </a:xfrm>
          <a:prstGeom prst="rect">
            <a:avLst/>
          </a:prstGeom>
          <a:noFill/>
        </p:spPr>
        <p:txBody>
          <a:bodyPr wrap="square" rtlCol="0">
            <a:spAutoFit/>
          </a:bodyPr>
          <a:lstStyle/>
          <a:p>
            <a:r>
              <a:rPr lang="ja-JP" altLang="en-US" sz="2400">
                <a:latin typeface="+mn-ea"/>
              </a:rPr>
              <a:t>上司と相談しながら、</a:t>
            </a:r>
            <a:endParaRPr lang="en-US" altLang="ja-JP" sz="2400" dirty="0">
              <a:latin typeface="+mn-ea"/>
            </a:endParaRPr>
          </a:p>
          <a:p>
            <a:endParaRPr lang="en-US" altLang="ja-JP" sz="2400" dirty="0">
              <a:latin typeface="+mn-ea"/>
            </a:endParaRPr>
          </a:p>
          <a:p>
            <a:pPr marL="457200" indent="-457200">
              <a:buFont typeface="+mj-ea"/>
              <a:buAutoNum type="circleNumDbPlain"/>
            </a:pPr>
            <a:r>
              <a:rPr lang="ja-JP" altLang="en-US" sz="2400">
                <a:latin typeface="+mn-ea"/>
              </a:rPr>
              <a:t>目的に沿って、誰に何を紹介するかを決める</a:t>
            </a:r>
            <a:endParaRPr lang="en-US" altLang="ja-JP" sz="2400" dirty="0">
              <a:latin typeface="+mn-ea"/>
            </a:endParaRPr>
          </a:p>
          <a:p>
            <a:pPr marL="457200" indent="-457200">
              <a:buFont typeface="+mj-ea"/>
              <a:buAutoNum type="circleNumDbPlain"/>
            </a:pPr>
            <a:endParaRPr lang="en-US" altLang="ja-JP" sz="2400" dirty="0">
              <a:latin typeface="+mn-ea"/>
            </a:endParaRPr>
          </a:p>
          <a:p>
            <a:pPr marL="457200" indent="-457200">
              <a:buFont typeface="+mj-lt"/>
              <a:buAutoNum type="circleNumDbPlain"/>
            </a:pPr>
            <a:r>
              <a:rPr lang="ja-JP" altLang="en-US" sz="2400">
                <a:latin typeface="+mn-ea"/>
              </a:rPr>
              <a:t>プレゼンの骨子、構成を決めて</a:t>
            </a:r>
            <a:r>
              <a:rPr lang="en-US" altLang="ja-JP" sz="2400" dirty="0">
                <a:latin typeface="+mn-ea"/>
              </a:rPr>
              <a:t>3</a:t>
            </a:r>
            <a:r>
              <a:rPr lang="ja-JP" altLang="en-US" sz="2400">
                <a:latin typeface="+mn-ea"/>
              </a:rPr>
              <a:t>分で発表できる資料を作成する</a:t>
            </a:r>
            <a:endParaRPr lang="en-US" altLang="ja-JP" sz="2400" dirty="0">
              <a:latin typeface="+mn-ea"/>
            </a:endParaRPr>
          </a:p>
        </p:txBody>
      </p:sp>
    </p:spTree>
    <p:extLst>
      <p:ext uri="{BB962C8B-B14F-4D97-AF65-F5344CB8AC3E}">
        <p14:creationId xmlns:p14="http://schemas.microsoft.com/office/powerpoint/2010/main" val="2858904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BD1E9447-D712-0B4D-9973-7E860569E5F1}"/>
              </a:ext>
            </a:extLst>
          </p:cNvPr>
          <p:cNvSpPr/>
          <p:nvPr/>
        </p:nvSpPr>
        <p:spPr>
          <a:xfrm>
            <a:off x="1656002" y="1224000"/>
            <a:ext cx="7128000" cy="705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defRPr/>
            </a:pPr>
            <a:r>
              <a:rPr lang="ja-JP" altLang="en-US" sz="2000" dirty="0">
                <a:solidFill>
                  <a:schemeClr val="tx1"/>
                </a:solidFill>
                <a:latin typeface="+mn-ea"/>
              </a:rPr>
              <a:t>会社の素晴らしさを</a:t>
            </a:r>
            <a:r>
              <a:rPr lang="en-US" altLang="ja-JP" sz="2000" dirty="0">
                <a:solidFill>
                  <a:schemeClr val="tx1"/>
                </a:solidFill>
                <a:latin typeface="+mn-ea"/>
              </a:rPr>
              <a:t>PR</a:t>
            </a:r>
            <a:r>
              <a:rPr lang="ja-JP" altLang="en-US" sz="2000" dirty="0">
                <a:solidFill>
                  <a:schemeClr val="tx1"/>
                </a:solidFill>
                <a:latin typeface="+mn-ea"/>
              </a:rPr>
              <a:t>し、知名度の向上とイメージアップを図り、ファンを作る</a:t>
            </a:r>
          </a:p>
        </p:txBody>
      </p:sp>
      <p:sp>
        <p:nvSpPr>
          <p:cNvPr id="6" name="テキスト ボックス 5">
            <a:extLst>
              <a:ext uri="{FF2B5EF4-FFF2-40B4-BE49-F238E27FC236}">
                <a16:creationId xmlns:a16="http://schemas.microsoft.com/office/drawing/2014/main" id="{4D454E18-FDDB-D645-9A69-4974107AD60E}"/>
              </a:ext>
            </a:extLst>
          </p:cNvPr>
          <p:cNvSpPr txBox="1"/>
          <p:nvPr/>
        </p:nvSpPr>
        <p:spPr>
          <a:xfrm>
            <a:off x="495625" y="1224000"/>
            <a:ext cx="697627" cy="400110"/>
          </a:xfrm>
          <a:prstGeom prst="rect">
            <a:avLst/>
          </a:prstGeom>
          <a:noFill/>
        </p:spPr>
        <p:txBody>
          <a:bodyPr wrap="none" rtlCol="0">
            <a:spAutoFit/>
          </a:bodyPr>
          <a:lstStyle/>
          <a:p>
            <a:r>
              <a:rPr lang="ja-JP" altLang="en-US" sz="2000">
                <a:latin typeface="+mn-ea"/>
              </a:rPr>
              <a:t>目的</a:t>
            </a:r>
          </a:p>
        </p:txBody>
      </p:sp>
      <p:sp>
        <p:nvSpPr>
          <p:cNvPr id="10" name="テキスト ボックス 9">
            <a:extLst>
              <a:ext uri="{FF2B5EF4-FFF2-40B4-BE49-F238E27FC236}">
                <a16:creationId xmlns:a16="http://schemas.microsoft.com/office/drawing/2014/main" id="{FD597D22-83AD-5547-82EE-B736C3C15B55}"/>
              </a:ext>
            </a:extLst>
          </p:cNvPr>
          <p:cNvSpPr txBox="1"/>
          <p:nvPr/>
        </p:nvSpPr>
        <p:spPr>
          <a:xfrm>
            <a:off x="495625" y="4054362"/>
            <a:ext cx="660758" cy="400110"/>
          </a:xfrm>
          <a:prstGeom prst="rect">
            <a:avLst/>
          </a:prstGeom>
          <a:noFill/>
        </p:spPr>
        <p:txBody>
          <a:bodyPr wrap="none" rtlCol="0">
            <a:spAutoFit/>
          </a:bodyPr>
          <a:lstStyle/>
          <a:p>
            <a:r>
              <a:rPr lang="ja-JP" altLang="en-US" sz="2000">
                <a:latin typeface="+mn-ea"/>
              </a:rPr>
              <a:t>何を</a:t>
            </a:r>
          </a:p>
        </p:txBody>
      </p:sp>
      <p:sp>
        <p:nvSpPr>
          <p:cNvPr id="11" name="正方形/長方形 10">
            <a:extLst>
              <a:ext uri="{FF2B5EF4-FFF2-40B4-BE49-F238E27FC236}">
                <a16:creationId xmlns:a16="http://schemas.microsoft.com/office/drawing/2014/main" id="{96F1A91E-F79B-9145-AE93-057816B869BD}"/>
              </a:ext>
            </a:extLst>
          </p:cNvPr>
          <p:cNvSpPr/>
          <p:nvPr/>
        </p:nvSpPr>
        <p:spPr>
          <a:xfrm>
            <a:off x="1656002" y="2159999"/>
            <a:ext cx="7128000" cy="16638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2000" dirty="0">
              <a:solidFill>
                <a:schemeClr val="tx1"/>
              </a:solidFill>
              <a:latin typeface="Meiryo" panose="020B0604030504040204" pitchFamily="34" charset="-128"/>
              <a:ea typeface="Meiryo" panose="020B0604030504040204" pitchFamily="34" charset="-128"/>
            </a:endParaRPr>
          </a:p>
        </p:txBody>
      </p:sp>
      <p:sp>
        <p:nvSpPr>
          <p:cNvPr id="12" name="テキスト ボックス 11">
            <a:extLst>
              <a:ext uri="{FF2B5EF4-FFF2-40B4-BE49-F238E27FC236}">
                <a16:creationId xmlns:a16="http://schemas.microsoft.com/office/drawing/2014/main" id="{7908077B-81F7-9B45-81A6-6279D31A98FD}"/>
              </a:ext>
            </a:extLst>
          </p:cNvPr>
          <p:cNvSpPr txBox="1"/>
          <p:nvPr/>
        </p:nvSpPr>
        <p:spPr>
          <a:xfrm>
            <a:off x="495625" y="2160000"/>
            <a:ext cx="697627" cy="400110"/>
          </a:xfrm>
          <a:prstGeom prst="rect">
            <a:avLst/>
          </a:prstGeom>
          <a:noFill/>
        </p:spPr>
        <p:txBody>
          <a:bodyPr wrap="none" rtlCol="0">
            <a:spAutoFit/>
          </a:bodyPr>
          <a:lstStyle/>
          <a:p>
            <a:r>
              <a:rPr lang="ja-JP" altLang="en-US" sz="2000">
                <a:latin typeface="+mn-ea"/>
              </a:rPr>
              <a:t>誰に</a:t>
            </a:r>
          </a:p>
        </p:txBody>
      </p:sp>
      <p:sp>
        <p:nvSpPr>
          <p:cNvPr id="17" name="正方形/長方形 16">
            <a:extLst>
              <a:ext uri="{FF2B5EF4-FFF2-40B4-BE49-F238E27FC236}">
                <a16:creationId xmlns:a16="http://schemas.microsoft.com/office/drawing/2014/main" id="{87298D8D-B0AD-194A-8D00-CBA2BD21A4A8}"/>
              </a:ext>
            </a:extLst>
          </p:cNvPr>
          <p:cNvSpPr/>
          <p:nvPr/>
        </p:nvSpPr>
        <p:spPr>
          <a:xfrm>
            <a:off x="1645923" y="4054362"/>
            <a:ext cx="7128000" cy="21469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2000" dirty="0">
              <a:solidFill>
                <a:schemeClr val="tx1"/>
              </a:solidFill>
              <a:latin typeface="Meiryo" panose="020B0604030504040204" pitchFamily="34" charset="-128"/>
              <a:ea typeface="Meiryo" panose="020B0604030504040204" pitchFamily="34" charset="-128"/>
            </a:endParaRPr>
          </a:p>
        </p:txBody>
      </p:sp>
      <p:sp>
        <p:nvSpPr>
          <p:cNvPr id="18" name="テキスト ボックス 17">
            <a:extLst>
              <a:ext uri="{FF2B5EF4-FFF2-40B4-BE49-F238E27FC236}">
                <a16:creationId xmlns:a16="http://schemas.microsoft.com/office/drawing/2014/main" id="{2474E9C1-B09E-954C-9BF3-1EBE740F926B}"/>
              </a:ext>
            </a:extLst>
          </p:cNvPr>
          <p:cNvSpPr txBox="1"/>
          <p:nvPr/>
        </p:nvSpPr>
        <p:spPr>
          <a:xfrm>
            <a:off x="142207" y="167037"/>
            <a:ext cx="1686680" cy="523220"/>
          </a:xfrm>
          <a:prstGeom prst="rect">
            <a:avLst/>
          </a:prstGeom>
          <a:noFill/>
        </p:spPr>
        <p:txBody>
          <a:bodyPr wrap="none" rtlCol="0">
            <a:spAutoFit/>
          </a:bodyPr>
          <a:lstStyle/>
          <a:p>
            <a:r>
              <a:rPr kumimoji="1" lang="ja-JP" altLang="en-US" sz="2800">
                <a:latin typeface="+mn-ea"/>
              </a:rPr>
              <a:t>課題２</a:t>
            </a:r>
            <a:r>
              <a:rPr kumimoji="1" lang="en-US" altLang="ja-JP" sz="2800" dirty="0">
                <a:latin typeface="+mn-ea"/>
              </a:rPr>
              <a:t>-①</a:t>
            </a:r>
            <a:endParaRPr kumimoji="1" lang="ja-JP" altLang="en-US" sz="2800">
              <a:latin typeface="+mn-ea"/>
            </a:endParaRPr>
          </a:p>
        </p:txBody>
      </p:sp>
    </p:spTree>
    <p:extLst>
      <p:ext uri="{BB962C8B-B14F-4D97-AF65-F5344CB8AC3E}">
        <p14:creationId xmlns:p14="http://schemas.microsoft.com/office/powerpoint/2010/main" val="732583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BD1E9447-D712-0B4D-9973-7E860569E5F1}"/>
              </a:ext>
            </a:extLst>
          </p:cNvPr>
          <p:cNvSpPr/>
          <p:nvPr/>
        </p:nvSpPr>
        <p:spPr>
          <a:xfrm>
            <a:off x="1656002" y="1224000"/>
            <a:ext cx="7128000" cy="705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defRPr/>
            </a:pPr>
            <a:r>
              <a:rPr lang="ja-JP" altLang="en-US" sz="2000">
                <a:solidFill>
                  <a:schemeClr val="tx1"/>
                </a:solidFill>
                <a:latin typeface="+mn-ea"/>
              </a:rPr>
              <a:t>会社の素晴らしさを</a:t>
            </a:r>
            <a:r>
              <a:rPr lang="en-US" altLang="ja-JP" sz="2000" dirty="0">
                <a:solidFill>
                  <a:schemeClr val="tx1"/>
                </a:solidFill>
                <a:latin typeface="+mn-ea"/>
              </a:rPr>
              <a:t>PR</a:t>
            </a:r>
            <a:r>
              <a:rPr lang="ja-JP" altLang="en-US" sz="2000">
                <a:solidFill>
                  <a:schemeClr val="tx1"/>
                </a:solidFill>
                <a:latin typeface="+mn-ea"/>
              </a:rPr>
              <a:t>し、知名度の向上とイメージアップを図り、ファンを作る</a:t>
            </a:r>
          </a:p>
        </p:txBody>
      </p:sp>
      <p:sp>
        <p:nvSpPr>
          <p:cNvPr id="6" name="テキスト ボックス 5">
            <a:extLst>
              <a:ext uri="{FF2B5EF4-FFF2-40B4-BE49-F238E27FC236}">
                <a16:creationId xmlns:a16="http://schemas.microsoft.com/office/drawing/2014/main" id="{4D454E18-FDDB-D645-9A69-4974107AD60E}"/>
              </a:ext>
            </a:extLst>
          </p:cNvPr>
          <p:cNvSpPr txBox="1"/>
          <p:nvPr/>
        </p:nvSpPr>
        <p:spPr>
          <a:xfrm>
            <a:off x="495625" y="1224000"/>
            <a:ext cx="697627" cy="400110"/>
          </a:xfrm>
          <a:prstGeom prst="rect">
            <a:avLst/>
          </a:prstGeom>
          <a:noFill/>
        </p:spPr>
        <p:txBody>
          <a:bodyPr wrap="none" rtlCol="0">
            <a:spAutoFit/>
          </a:bodyPr>
          <a:lstStyle/>
          <a:p>
            <a:r>
              <a:rPr lang="ja-JP" altLang="en-US" sz="2000" dirty="0">
                <a:latin typeface="+mn-ea"/>
              </a:rPr>
              <a:t>目的</a:t>
            </a:r>
          </a:p>
        </p:txBody>
      </p:sp>
      <p:sp>
        <p:nvSpPr>
          <p:cNvPr id="10" name="テキスト ボックス 9">
            <a:extLst>
              <a:ext uri="{FF2B5EF4-FFF2-40B4-BE49-F238E27FC236}">
                <a16:creationId xmlns:a16="http://schemas.microsoft.com/office/drawing/2014/main" id="{FD597D22-83AD-5547-82EE-B736C3C15B55}"/>
              </a:ext>
            </a:extLst>
          </p:cNvPr>
          <p:cNvSpPr txBox="1"/>
          <p:nvPr/>
        </p:nvSpPr>
        <p:spPr>
          <a:xfrm>
            <a:off x="495625" y="4054362"/>
            <a:ext cx="660758" cy="400110"/>
          </a:xfrm>
          <a:prstGeom prst="rect">
            <a:avLst/>
          </a:prstGeom>
          <a:noFill/>
        </p:spPr>
        <p:txBody>
          <a:bodyPr wrap="none" rtlCol="0">
            <a:spAutoFit/>
          </a:bodyPr>
          <a:lstStyle/>
          <a:p>
            <a:r>
              <a:rPr lang="ja-JP" altLang="en-US" sz="2000">
                <a:latin typeface="+mn-ea"/>
              </a:rPr>
              <a:t>何を</a:t>
            </a:r>
          </a:p>
        </p:txBody>
      </p:sp>
      <p:sp>
        <p:nvSpPr>
          <p:cNvPr id="11" name="正方形/長方形 10">
            <a:extLst>
              <a:ext uri="{FF2B5EF4-FFF2-40B4-BE49-F238E27FC236}">
                <a16:creationId xmlns:a16="http://schemas.microsoft.com/office/drawing/2014/main" id="{96F1A91E-F79B-9145-AE93-057816B869BD}"/>
              </a:ext>
            </a:extLst>
          </p:cNvPr>
          <p:cNvSpPr/>
          <p:nvPr/>
        </p:nvSpPr>
        <p:spPr>
          <a:xfrm>
            <a:off x="1656002" y="2159999"/>
            <a:ext cx="7128000" cy="16638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2000" dirty="0">
              <a:solidFill>
                <a:schemeClr val="tx1"/>
              </a:solidFill>
              <a:latin typeface="Meiryo" panose="020B0604030504040204" pitchFamily="34" charset="-128"/>
              <a:ea typeface="Meiryo" panose="020B0604030504040204" pitchFamily="34" charset="-128"/>
            </a:endParaRPr>
          </a:p>
        </p:txBody>
      </p:sp>
      <p:sp>
        <p:nvSpPr>
          <p:cNvPr id="12" name="テキスト ボックス 11">
            <a:extLst>
              <a:ext uri="{FF2B5EF4-FFF2-40B4-BE49-F238E27FC236}">
                <a16:creationId xmlns:a16="http://schemas.microsoft.com/office/drawing/2014/main" id="{7908077B-81F7-9B45-81A6-6279D31A98FD}"/>
              </a:ext>
            </a:extLst>
          </p:cNvPr>
          <p:cNvSpPr txBox="1"/>
          <p:nvPr/>
        </p:nvSpPr>
        <p:spPr>
          <a:xfrm>
            <a:off x="495625" y="2160000"/>
            <a:ext cx="697627" cy="400110"/>
          </a:xfrm>
          <a:prstGeom prst="rect">
            <a:avLst/>
          </a:prstGeom>
          <a:noFill/>
        </p:spPr>
        <p:txBody>
          <a:bodyPr wrap="none" rtlCol="0">
            <a:spAutoFit/>
          </a:bodyPr>
          <a:lstStyle/>
          <a:p>
            <a:r>
              <a:rPr lang="ja-JP" altLang="en-US" sz="2000">
                <a:latin typeface="+mn-ea"/>
              </a:rPr>
              <a:t>誰に</a:t>
            </a:r>
          </a:p>
        </p:txBody>
      </p:sp>
      <p:sp>
        <p:nvSpPr>
          <p:cNvPr id="17" name="正方形/長方形 16">
            <a:extLst>
              <a:ext uri="{FF2B5EF4-FFF2-40B4-BE49-F238E27FC236}">
                <a16:creationId xmlns:a16="http://schemas.microsoft.com/office/drawing/2014/main" id="{87298D8D-B0AD-194A-8D00-CBA2BD21A4A8}"/>
              </a:ext>
            </a:extLst>
          </p:cNvPr>
          <p:cNvSpPr/>
          <p:nvPr/>
        </p:nvSpPr>
        <p:spPr>
          <a:xfrm>
            <a:off x="1645923" y="4054362"/>
            <a:ext cx="7128000" cy="21469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2000" dirty="0">
              <a:solidFill>
                <a:schemeClr val="tx1"/>
              </a:solidFill>
              <a:latin typeface="Meiryo" panose="020B0604030504040204" pitchFamily="34" charset="-128"/>
              <a:ea typeface="Meiryo" panose="020B0604030504040204" pitchFamily="34" charset="-128"/>
            </a:endParaRPr>
          </a:p>
        </p:txBody>
      </p:sp>
      <p:sp>
        <p:nvSpPr>
          <p:cNvPr id="18" name="テキスト ボックス 17">
            <a:extLst>
              <a:ext uri="{FF2B5EF4-FFF2-40B4-BE49-F238E27FC236}">
                <a16:creationId xmlns:a16="http://schemas.microsoft.com/office/drawing/2014/main" id="{2474E9C1-B09E-954C-9BF3-1EBE740F926B}"/>
              </a:ext>
            </a:extLst>
          </p:cNvPr>
          <p:cNvSpPr txBox="1"/>
          <p:nvPr/>
        </p:nvSpPr>
        <p:spPr>
          <a:xfrm>
            <a:off x="142207" y="167037"/>
            <a:ext cx="1686680" cy="523220"/>
          </a:xfrm>
          <a:prstGeom prst="rect">
            <a:avLst/>
          </a:prstGeom>
          <a:noFill/>
        </p:spPr>
        <p:txBody>
          <a:bodyPr wrap="none" rtlCol="0">
            <a:spAutoFit/>
          </a:bodyPr>
          <a:lstStyle/>
          <a:p>
            <a:r>
              <a:rPr kumimoji="1" lang="ja-JP" altLang="en-US" sz="2800">
                <a:latin typeface="+mn-ea"/>
              </a:rPr>
              <a:t>課題２</a:t>
            </a:r>
            <a:r>
              <a:rPr kumimoji="1" lang="en-US" altLang="ja-JP" sz="2800" dirty="0">
                <a:latin typeface="+mn-ea"/>
              </a:rPr>
              <a:t>-①</a:t>
            </a:r>
            <a:endParaRPr kumimoji="1" lang="ja-JP" altLang="en-US" sz="2800">
              <a:latin typeface="+mn-ea"/>
            </a:endParaRPr>
          </a:p>
        </p:txBody>
      </p:sp>
      <p:sp>
        <p:nvSpPr>
          <p:cNvPr id="9" name="角丸四角形吹き出し 8">
            <a:extLst>
              <a:ext uri="{FF2B5EF4-FFF2-40B4-BE49-F238E27FC236}">
                <a16:creationId xmlns:a16="http://schemas.microsoft.com/office/drawing/2014/main" id="{4E67AC6E-9351-5848-B780-D4549AC090EA}"/>
              </a:ext>
            </a:extLst>
          </p:cNvPr>
          <p:cNvSpPr/>
          <p:nvPr/>
        </p:nvSpPr>
        <p:spPr>
          <a:xfrm>
            <a:off x="2729473" y="1939834"/>
            <a:ext cx="1432118" cy="1428744"/>
          </a:xfrm>
          <a:prstGeom prst="wedgeRoundRectCallout">
            <a:avLst>
              <a:gd name="adj1" fmla="val -109150"/>
              <a:gd name="adj2" fmla="val -13868"/>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a:solidFill>
                  <a:schemeClr val="tx1"/>
                </a:solidFill>
                <a:latin typeface="+mn-ea"/>
              </a:rPr>
              <a:t>顧客</a:t>
            </a:r>
            <a:endParaRPr lang="en-US" altLang="ja-JP" dirty="0">
              <a:solidFill>
                <a:schemeClr val="tx1"/>
              </a:solidFill>
              <a:latin typeface="+mn-ea"/>
            </a:endParaRPr>
          </a:p>
          <a:p>
            <a:r>
              <a:rPr lang="ja-JP" altLang="en-US">
                <a:solidFill>
                  <a:schemeClr val="tx1"/>
                </a:solidFill>
                <a:latin typeface="+mn-ea"/>
              </a:rPr>
              <a:t>取引先</a:t>
            </a:r>
            <a:endParaRPr lang="en-US" altLang="ja-JP" dirty="0">
              <a:solidFill>
                <a:schemeClr val="tx1"/>
              </a:solidFill>
              <a:latin typeface="+mn-ea"/>
            </a:endParaRPr>
          </a:p>
          <a:p>
            <a:r>
              <a:rPr lang="ja-JP" altLang="en-US">
                <a:solidFill>
                  <a:schemeClr val="tx1"/>
                </a:solidFill>
                <a:latin typeface="+mn-ea"/>
              </a:rPr>
              <a:t>消費者</a:t>
            </a:r>
            <a:endParaRPr lang="en-US" altLang="ja-JP" dirty="0">
              <a:solidFill>
                <a:schemeClr val="tx1"/>
              </a:solidFill>
              <a:latin typeface="+mn-ea"/>
            </a:endParaRPr>
          </a:p>
          <a:p>
            <a:r>
              <a:rPr lang="en-US" altLang="ja-JP" dirty="0">
                <a:solidFill>
                  <a:schemeClr val="tx1"/>
                </a:solidFill>
                <a:latin typeface="+mn-ea"/>
              </a:rPr>
              <a:t>……etc.</a:t>
            </a:r>
          </a:p>
        </p:txBody>
      </p:sp>
      <p:sp>
        <p:nvSpPr>
          <p:cNvPr id="13" name="角丸四角形吹き出し 12">
            <a:extLst>
              <a:ext uri="{FF2B5EF4-FFF2-40B4-BE49-F238E27FC236}">
                <a16:creationId xmlns:a16="http://schemas.microsoft.com/office/drawing/2014/main" id="{983298F6-F1B3-AF44-B34F-74AA4F14A03D}"/>
              </a:ext>
            </a:extLst>
          </p:cNvPr>
          <p:cNvSpPr/>
          <p:nvPr/>
        </p:nvSpPr>
        <p:spPr>
          <a:xfrm>
            <a:off x="2729473" y="4254417"/>
            <a:ext cx="1723820" cy="1431488"/>
          </a:xfrm>
          <a:prstGeom prst="wedgeRoundRectCallout">
            <a:avLst>
              <a:gd name="adj1" fmla="val -97356"/>
              <a:gd name="adj2" fmla="val -40892"/>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a:solidFill>
                  <a:schemeClr val="tx1"/>
                </a:solidFill>
                <a:latin typeface="+mn-ea"/>
              </a:rPr>
              <a:t>会社の事業</a:t>
            </a:r>
            <a:endParaRPr lang="en-US" altLang="ja-JP" dirty="0">
              <a:solidFill>
                <a:schemeClr val="tx1"/>
              </a:solidFill>
              <a:latin typeface="+mn-ea"/>
            </a:endParaRPr>
          </a:p>
          <a:p>
            <a:r>
              <a:rPr lang="ja-JP" altLang="en-US">
                <a:solidFill>
                  <a:schemeClr val="tx1"/>
                </a:solidFill>
                <a:latin typeface="+mn-ea"/>
              </a:rPr>
              <a:t>会社の商品</a:t>
            </a:r>
            <a:endParaRPr lang="en-US" altLang="ja-JP" dirty="0">
              <a:solidFill>
                <a:schemeClr val="tx1"/>
              </a:solidFill>
              <a:latin typeface="+mn-ea"/>
            </a:endParaRPr>
          </a:p>
          <a:p>
            <a:r>
              <a:rPr lang="ja-JP" altLang="en-US">
                <a:solidFill>
                  <a:schemeClr val="tx1"/>
                </a:solidFill>
                <a:latin typeface="+mn-ea"/>
              </a:rPr>
              <a:t>地域貢献</a:t>
            </a:r>
            <a:endParaRPr lang="en-US" altLang="ja-JP" dirty="0">
              <a:solidFill>
                <a:schemeClr val="tx1"/>
              </a:solidFill>
              <a:latin typeface="+mn-ea"/>
            </a:endParaRPr>
          </a:p>
          <a:p>
            <a:r>
              <a:rPr lang="en-US" altLang="ja-JP" dirty="0">
                <a:solidFill>
                  <a:schemeClr val="tx1"/>
                </a:solidFill>
                <a:latin typeface="+mn-ea"/>
              </a:rPr>
              <a:t>……etc.</a:t>
            </a:r>
            <a:endParaRPr kumimoji="1" lang="ja-JP" altLang="en-US">
              <a:latin typeface="+mn-ea"/>
            </a:endParaRPr>
          </a:p>
        </p:txBody>
      </p:sp>
    </p:spTree>
    <p:extLst>
      <p:ext uri="{BB962C8B-B14F-4D97-AF65-F5344CB8AC3E}">
        <p14:creationId xmlns:p14="http://schemas.microsoft.com/office/powerpoint/2010/main" val="3337292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2474E9C1-B09E-954C-9BF3-1EBE740F926B}"/>
              </a:ext>
            </a:extLst>
          </p:cNvPr>
          <p:cNvSpPr txBox="1"/>
          <p:nvPr/>
        </p:nvSpPr>
        <p:spPr>
          <a:xfrm>
            <a:off x="17516" y="167037"/>
            <a:ext cx="1686680" cy="523220"/>
          </a:xfrm>
          <a:prstGeom prst="rect">
            <a:avLst/>
          </a:prstGeom>
          <a:noFill/>
        </p:spPr>
        <p:txBody>
          <a:bodyPr wrap="none" rtlCol="0">
            <a:spAutoFit/>
          </a:bodyPr>
          <a:lstStyle/>
          <a:p>
            <a:r>
              <a:rPr kumimoji="1" lang="ja-JP" altLang="en-US" sz="2800" dirty="0">
                <a:latin typeface="+mn-ea"/>
              </a:rPr>
              <a:t>課題２</a:t>
            </a:r>
            <a:r>
              <a:rPr kumimoji="1" lang="en-US" altLang="ja-JP" sz="2800" dirty="0">
                <a:latin typeface="+mn-ea"/>
              </a:rPr>
              <a:t>-②</a:t>
            </a:r>
            <a:endParaRPr kumimoji="1" lang="ja-JP" altLang="en-US" sz="2800" dirty="0">
              <a:latin typeface="+mn-ea"/>
            </a:endParaRPr>
          </a:p>
        </p:txBody>
      </p:sp>
      <p:sp>
        <p:nvSpPr>
          <p:cNvPr id="2" name="角丸四角形 1">
            <a:extLst>
              <a:ext uri="{FF2B5EF4-FFF2-40B4-BE49-F238E27FC236}">
                <a16:creationId xmlns:a16="http://schemas.microsoft.com/office/drawing/2014/main" id="{C37B6875-B2F0-D841-80E3-590D322D5CBB}"/>
              </a:ext>
            </a:extLst>
          </p:cNvPr>
          <p:cNvSpPr/>
          <p:nvPr/>
        </p:nvSpPr>
        <p:spPr>
          <a:xfrm>
            <a:off x="1088967" y="2061556"/>
            <a:ext cx="6966066" cy="1379913"/>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 name="正方形/長方形 3">
            <a:extLst>
              <a:ext uri="{FF2B5EF4-FFF2-40B4-BE49-F238E27FC236}">
                <a16:creationId xmlns:a16="http://schemas.microsoft.com/office/drawing/2014/main" id="{BD1E9447-D712-0B4D-9973-7E860569E5F1}"/>
              </a:ext>
            </a:extLst>
          </p:cNvPr>
          <p:cNvSpPr/>
          <p:nvPr/>
        </p:nvSpPr>
        <p:spPr>
          <a:xfrm>
            <a:off x="1672628" y="2490205"/>
            <a:ext cx="6038357" cy="705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defRPr/>
            </a:pPr>
            <a:r>
              <a:rPr lang="ja-JP" altLang="en-US" sz="2000" dirty="0">
                <a:solidFill>
                  <a:schemeClr val="tx1"/>
                </a:solidFill>
                <a:latin typeface="+mn-ea"/>
              </a:rPr>
              <a:t>課題２</a:t>
            </a:r>
            <a:r>
              <a:rPr lang="en-US" altLang="ja-JP" sz="2000" dirty="0">
                <a:solidFill>
                  <a:schemeClr val="tx1"/>
                </a:solidFill>
                <a:latin typeface="+mn-ea"/>
              </a:rPr>
              <a:t>-②</a:t>
            </a:r>
            <a:r>
              <a:rPr lang="ja-JP" altLang="en-US" sz="2000" dirty="0">
                <a:solidFill>
                  <a:schemeClr val="tx1"/>
                </a:solidFill>
                <a:latin typeface="+mn-ea"/>
              </a:rPr>
              <a:t>　会社紹介については、形式、枚数は自由</a:t>
            </a:r>
            <a:endParaRPr lang="en-US" altLang="ja-JP" sz="2000" dirty="0">
              <a:solidFill>
                <a:schemeClr val="tx1"/>
              </a:solidFill>
              <a:latin typeface="+mn-ea"/>
            </a:endParaRPr>
          </a:p>
        </p:txBody>
      </p:sp>
    </p:spTree>
    <p:extLst>
      <p:ext uri="{BB962C8B-B14F-4D97-AF65-F5344CB8AC3E}">
        <p14:creationId xmlns:p14="http://schemas.microsoft.com/office/powerpoint/2010/main" val="2828817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763688" y="188640"/>
            <a:ext cx="5472608" cy="461665"/>
          </a:xfrm>
          <a:prstGeom prst="rect">
            <a:avLst/>
          </a:prstGeom>
          <a:noFill/>
        </p:spPr>
        <p:txBody>
          <a:bodyPr wrap="square" rtlCol="0">
            <a:spAutoFit/>
          </a:bodyPr>
          <a:lstStyle/>
          <a:p>
            <a:pPr algn="ctr"/>
            <a:r>
              <a:rPr kumimoji="1" lang="ja-JP" altLang="en-US" sz="2400" b="1" u="sng">
                <a:latin typeface="Meiryo" panose="020B0604030504040204" pitchFamily="34" charset="-128"/>
                <a:ea typeface="Meiryo" panose="020B0604030504040204" pitchFamily="34" charset="-128"/>
              </a:rPr>
              <a:t>宿題の提出、発表について</a:t>
            </a:r>
            <a:endParaRPr kumimoji="1" lang="en-US" altLang="ja-JP" sz="2400" b="1" u="sng" dirty="0">
              <a:latin typeface="Meiryo" panose="020B0604030504040204" pitchFamily="34" charset="-128"/>
              <a:ea typeface="Meiryo" panose="020B0604030504040204" pitchFamily="34" charset="-128"/>
            </a:endParaRPr>
          </a:p>
        </p:txBody>
      </p:sp>
      <p:sp>
        <p:nvSpPr>
          <p:cNvPr id="4" name="テキスト ボックス 3"/>
          <p:cNvSpPr txBox="1"/>
          <p:nvPr/>
        </p:nvSpPr>
        <p:spPr>
          <a:xfrm>
            <a:off x="489900" y="905513"/>
            <a:ext cx="8463031" cy="5232202"/>
          </a:xfrm>
          <a:prstGeom prst="rect">
            <a:avLst/>
          </a:prstGeom>
          <a:noFill/>
        </p:spPr>
        <p:txBody>
          <a:bodyPr wrap="square" rtlCol="0">
            <a:spAutoFit/>
          </a:bodyPr>
          <a:lstStyle/>
          <a:p>
            <a:r>
              <a:rPr lang="ja-JP" altLang="en-US" sz="1600" b="1" dirty="0">
                <a:latin typeface="+mn-ea"/>
              </a:rPr>
              <a:t>下記要領の通り、</a:t>
            </a:r>
            <a:r>
              <a:rPr lang="en-US" altLang="ja-JP" sz="1600" b="1" dirty="0">
                <a:latin typeface="+mn-ea"/>
              </a:rPr>
              <a:t>WEB</a:t>
            </a:r>
            <a:r>
              <a:rPr lang="ja-JP" altLang="en-US" sz="1600" b="1" dirty="0">
                <a:latin typeface="+mn-ea"/>
              </a:rPr>
              <a:t>サイトよりフォーマットをダウンロードし、作成後、上司の承認を得た上で、</a:t>
            </a:r>
            <a:endParaRPr lang="en-US" altLang="ja-JP" sz="1600" b="1" dirty="0">
              <a:latin typeface="+mn-ea"/>
            </a:endParaRPr>
          </a:p>
          <a:p>
            <a:r>
              <a:rPr lang="ja-JP" altLang="en-US" sz="1600" b="1" dirty="0">
                <a:latin typeface="+mn-ea"/>
              </a:rPr>
              <a:t>　メールにて締切日までに提出してください。</a:t>
            </a:r>
            <a:endParaRPr lang="en-US" altLang="ja-JP" sz="1600" b="1" dirty="0">
              <a:latin typeface="+mn-ea"/>
            </a:endParaRPr>
          </a:p>
          <a:p>
            <a:endParaRPr lang="en-US" altLang="ja-JP" sz="1600" b="1" dirty="0">
              <a:latin typeface="+mn-ea"/>
            </a:endParaRPr>
          </a:p>
          <a:p>
            <a:pPr marL="285750" indent="-285750">
              <a:buFont typeface="Wingdings" pitchFamily="2" charset="2"/>
              <a:buChar char="u"/>
            </a:pPr>
            <a:r>
              <a:rPr lang="ja-JP" altLang="en-US" sz="1600" b="1" dirty="0">
                <a:latin typeface="+mn-ea"/>
              </a:rPr>
              <a:t>提出締切</a:t>
            </a:r>
            <a:r>
              <a:rPr lang="en-US" altLang="ja-JP" sz="1600" b="1" dirty="0">
                <a:latin typeface="+mn-ea"/>
              </a:rPr>
              <a:t>	</a:t>
            </a:r>
            <a:r>
              <a:rPr lang="ja-JP" altLang="en-US" sz="1600" b="1" dirty="0">
                <a:solidFill>
                  <a:srgbClr val="FF0000"/>
                </a:solidFill>
                <a:latin typeface="+mn-ea"/>
              </a:rPr>
              <a:t>７月２１日（火）　</a:t>
            </a:r>
            <a:endParaRPr lang="en-US" altLang="ja-JP" sz="1600" b="1" dirty="0">
              <a:solidFill>
                <a:srgbClr val="FF0000"/>
              </a:solidFill>
              <a:latin typeface="+mn-ea"/>
            </a:endParaRPr>
          </a:p>
          <a:p>
            <a:pPr marL="285750" indent="-285750">
              <a:buFont typeface="Wingdings" pitchFamily="2" charset="2"/>
              <a:buChar char="u"/>
            </a:pPr>
            <a:endParaRPr lang="en-US" altLang="ja-JP" sz="1600" b="1" dirty="0">
              <a:latin typeface="+mn-ea"/>
            </a:endParaRPr>
          </a:p>
          <a:p>
            <a:pPr marL="285750" indent="-285750">
              <a:buFont typeface="Wingdings" pitchFamily="2" charset="2"/>
              <a:buChar char="u"/>
            </a:pPr>
            <a:r>
              <a:rPr lang="ja-JP" altLang="en-US" sz="1600" b="1" dirty="0">
                <a:latin typeface="+mn-ea"/>
              </a:rPr>
              <a:t>送付先</a:t>
            </a:r>
            <a:r>
              <a:rPr lang="en-US" altLang="ja-JP" sz="1600" b="1" dirty="0">
                <a:latin typeface="+mn-ea"/>
              </a:rPr>
              <a:t>	</a:t>
            </a:r>
            <a:r>
              <a:rPr lang="ja-JP" altLang="en-US" sz="1600" b="1" dirty="0">
                <a:latin typeface="+mn-ea"/>
              </a:rPr>
              <a:t>　　</a:t>
            </a:r>
            <a:r>
              <a:rPr lang="en-US" altLang="ja-JP" sz="1600" b="1" dirty="0">
                <a:latin typeface="+mn-ea"/>
              </a:rPr>
              <a:t>	</a:t>
            </a:r>
            <a:r>
              <a:rPr lang="ja-JP" altLang="en-US" sz="1600" b="1" dirty="0">
                <a:latin typeface="+mn-ea"/>
              </a:rPr>
              <a:t>メールアドレス</a:t>
            </a:r>
            <a:r>
              <a:rPr lang="en-US" altLang="ja-JP" sz="1600" b="1" dirty="0">
                <a:latin typeface="+mn-ea"/>
              </a:rPr>
              <a:t> </a:t>
            </a:r>
            <a:r>
              <a:rPr lang="en-US" altLang="ja-JP" sz="1600" b="1" dirty="0">
                <a:latin typeface="+mn-ea"/>
                <a:hlinkClick r:id="rId2"/>
              </a:rPr>
              <a:t>ksmasters21@dol.hi-ho.ne.jp</a:t>
            </a:r>
            <a:endParaRPr lang="en-US" altLang="ja-JP" sz="1600" b="1" dirty="0">
              <a:latin typeface="+mn-ea"/>
            </a:endParaRPr>
          </a:p>
          <a:p>
            <a:pPr marL="285750" indent="-285750">
              <a:buFont typeface="Wingdings" pitchFamily="2" charset="2"/>
              <a:buChar char="u"/>
            </a:pPr>
            <a:endParaRPr lang="en-US" altLang="ja-JP" sz="1600" b="1" dirty="0">
              <a:latin typeface="+mn-ea"/>
            </a:endParaRPr>
          </a:p>
          <a:p>
            <a:pPr marL="285750" indent="-285750">
              <a:buFont typeface="Wingdings" pitchFamily="2" charset="2"/>
              <a:buChar char="u"/>
            </a:pPr>
            <a:r>
              <a:rPr lang="ja-JP" altLang="en-US" sz="1600" b="1" dirty="0">
                <a:latin typeface="+mn-ea"/>
              </a:rPr>
              <a:t>提出要領</a:t>
            </a:r>
            <a:endParaRPr lang="en-US" altLang="ja-JP" sz="1600" b="1" dirty="0">
              <a:latin typeface="+mn-ea"/>
            </a:endParaRPr>
          </a:p>
          <a:p>
            <a:pPr marL="800100" lvl="1" indent="-342900">
              <a:buFont typeface="+mj-ea"/>
              <a:buAutoNum type="circleNumDbPlain"/>
            </a:pPr>
            <a:r>
              <a:rPr lang="ja-JP" altLang="en-US" sz="1600" b="1" dirty="0">
                <a:latin typeface="+mn-ea"/>
              </a:rPr>
              <a:t>フォーマットをダウンロード</a:t>
            </a:r>
            <a:endParaRPr lang="en-US" altLang="ja-JP" sz="1600" b="1" dirty="0">
              <a:latin typeface="+mn-ea"/>
            </a:endParaRPr>
          </a:p>
          <a:p>
            <a:pPr lvl="1"/>
            <a:r>
              <a:rPr lang="ja-JP" altLang="en-US" sz="1600" b="1" dirty="0">
                <a:latin typeface="+mn-ea"/>
              </a:rPr>
              <a:t>　　（北大阪経営支援マスターズＨＰ </a:t>
            </a:r>
            <a:r>
              <a:rPr lang="en-US" altLang="ja-JP" sz="1600" b="1" dirty="0">
                <a:latin typeface="+mn-ea"/>
                <a:hlinkClick r:id="rId3"/>
              </a:rPr>
              <a:t>http://ksmasters.or.jp/42/82/</a:t>
            </a:r>
            <a:r>
              <a:rPr lang="ja-JP" altLang="en-US" sz="1600" b="1" dirty="0">
                <a:latin typeface="+mn-ea"/>
              </a:rPr>
              <a:t>）</a:t>
            </a:r>
            <a:endParaRPr lang="en-US" altLang="ja-JP" sz="1600" b="1" dirty="0">
              <a:latin typeface="+mn-ea"/>
            </a:endParaRPr>
          </a:p>
          <a:p>
            <a:pPr lvl="1"/>
            <a:r>
              <a:rPr lang="ja-JP" altLang="en-US" sz="1600" b="1" dirty="0">
                <a:latin typeface="+mn-ea"/>
              </a:rPr>
              <a:t>②</a:t>
            </a:r>
            <a:r>
              <a:rPr lang="ja-JP" altLang="en-US" sz="1600" b="1" dirty="0">
                <a:solidFill>
                  <a:srgbClr val="FF0000"/>
                </a:solidFill>
                <a:latin typeface="+mn-ea"/>
              </a:rPr>
              <a:t> 作成後、内容について上司に確認依頼し、承認を得る</a:t>
            </a:r>
            <a:endParaRPr lang="en-US" altLang="ja-JP" sz="1600" b="1" dirty="0">
              <a:solidFill>
                <a:srgbClr val="FF0000"/>
              </a:solidFill>
              <a:latin typeface="+mn-ea"/>
            </a:endParaRPr>
          </a:p>
          <a:p>
            <a:pPr lvl="1"/>
            <a:r>
              <a:rPr lang="ja-JP" altLang="en-US" sz="1600" b="1" dirty="0">
                <a:latin typeface="+mn-ea"/>
              </a:rPr>
              <a:t>③ パワーポイント若しくは、</a:t>
            </a:r>
            <a:r>
              <a:rPr lang="en-US" altLang="ja-JP" sz="1600" b="1" dirty="0">
                <a:latin typeface="+mn-ea"/>
              </a:rPr>
              <a:t>PDF</a:t>
            </a:r>
            <a:r>
              <a:rPr lang="ja-JP" altLang="en-US" sz="1600" b="1" dirty="0">
                <a:latin typeface="+mn-ea"/>
              </a:rPr>
              <a:t>ファイルにてデータ送付　（</a:t>
            </a:r>
            <a:r>
              <a:rPr lang="en-US" altLang="ja-JP" sz="1600" b="1" dirty="0">
                <a:latin typeface="+mn-ea"/>
                <a:hlinkClick r:id="rId2"/>
              </a:rPr>
              <a:t>ksmasters21@dol.hi-ho.ne.jp</a:t>
            </a:r>
            <a:r>
              <a:rPr lang="ja-JP" altLang="en-US" sz="1600" b="1" dirty="0">
                <a:latin typeface="+mn-ea"/>
              </a:rPr>
              <a:t>）</a:t>
            </a:r>
            <a:endParaRPr lang="en-US" altLang="ja-JP" sz="1600" b="1" dirty="0">
              <a:latin typeface="+mn-ea"/>
            </a:endParaRPr>
          </a:p>
          <a:p>
            <a:pPr lvl="1"/>
            <a:endParaRPr lang="en-US" altLang="ja-JP" sz="1600" b="1" dirty="0">
              <a:latin typeface="+mn-ea"/>
            </a:endParaRPr>
          </a:p>
          <a:p>
            <a:r>
              <a:rPr lang="ja-JP" altLang="en-US" sz="1600" b="1" dirty="0">
                <a:latin typeface="+mn-ea"/>
              </a:rPr>
              <a:t>◆ 発表要領</a:t>
            </a:r>
            <a:r>
              <a:rPr lang="en-US" altLang="ja-JP" sz="1600" b="1" dirty="0">
                <a:latin typeface="+mn-ea"/>
              </a:rPr>
              <a:t>	</a:t>
            </a:r>
            <a:r>
              <a:rPr lang="ja-JP" altLang="en-US" sz="1600" b="1" dirty="0">
                <a:latin typeface="+mn-ea"/>
              </a:rPr>
              <a:t>プロジェクターに投影し発表</a:t>
            </a:r>
            <a:endParaRPr lang="en-US" altLang="ja-JP" sz="1600" b="1" dirty="0">
              <a:latin typeface="+mn-ea"/>
            </a:endParaRPr>
          </a:p>
          <a:p>
            <a:endParaRPr lang="en-US" altLang="ja-JP" sz="1600" b="1" dirty="0">
              <a:latin typeface="+mn-ea"/>
            </a:endParaRPr>
          </a:p>
          <a:p>
            <a:r>
              <a:rPr lang="ja-JP" altLang="en-US" sz="1600" b="1" dirty="0">
                <a:latin typeface="+mn-ea"/>
              </a:rPr>
              <a:t>◆ 事務局問合せ先　　メール </a:t>
            </a:r>
            <a:r>
              <a:rPr lang="en-US" altLang="ja-JP" sz="1600" b="1" dirty="0">
                <a:latin typeface="+mn-ea"/>
                <a:hlinkClick r:id="rId2"/>
              </a:rPr>
              <a:t>ksmasters21@dol.hi-ho.ne.jp</a:t>
            </a:r>
            <a:r>
              <a:rPr lang="ja-JP" altLang="en-US" sz="1600" b="1" dirty="0">
                <a:latin typeface="+mn-ea"/>
              </a:rPr>
              <a:t> </a:t>
            </a:r>
            <a:r>
              <a:rPr lang="en-US" altLang="ja-JP" sz="1600" b="1" dirty="0">
                <a:latin typeface="+mn-ea"/>
              </a:rPr>
              <a:t>/ </a:t>
            </a:r>
            <a:r>
              <a:rPr lang="ja-JP" altLang="en-US" sz="1600" b="1" dirty="0">
                <a:latin typeface="+mn-ea"/>
              </a:rPr>
              <a:t>携帯電話 </a:t>
            </a:r>
            <a:r>
              <a:rPr lang="en-US" altLang="ja-JP" sz="1600" b="1" dirty="0">
                <a:latin typeface="+mn-ea"/>
              </a:rPr>
              <a:t>090-5056-7632</a:t>
            </a:r>
            <a:endParaRPr lang="ja-JP" altLang="en-US" sz="1600" b="1" dirty="0">
              <a:latin typeface="+mn-ea"/>
            </a:endParaRPr>
          </a:p>
          <a:p>
            <a:endParaRPr lang="en-US" altLang="ja-JP" sz="1600" b="1" dirty="0">
              <a:latin typeface="+mn-ea"/>
            </a:endParaRPr>
          </a:p>
          <a:p>
            <a:endParaRPr lang="en-US" altLang="ja-JP" sz="1600" b="1" dirty="0">
              <a:latin typeface="+mn-ea"/>
            </a:endParaRPr>
          </a:p>
          <a:p>
            <a:pPr marL="285750" indent="-285750">
              <a:buFont typeface="Wingdings" pitchFamily="2" charset="2"/>
              <a:buChar char="Ø"/>
            </a:pPr>
            <a:r>
              <a:rPr lang="ja-JP" altLang="en-US" sz="1600" b="1" dirty="0">
                <a:latin typeface="+mn-ea"/>
              </a:rPr>
              <a:t>ファイルの送付ができない場合は、必ずその旨を提出締切日までに、上記事務局へメール</a:t>
            </a:r>
            <a:endParaRPr lang="en-US" altLang="ja-JP" sz="1600" b="1" dirty="0">
              <a:latin typeface="+mn-ea"/>
            </a:endParaRPr>
          </a:p>
          <a:p>
            <a:r>
              <a:rPr lang="ja-JP" altLang="en-US" sz="1600" b="1" dirty="0">
                <a:latin typeface="+mn-ea"/>
              </a:rPr>
              <a:t>　　にて連絡の上、提出手段・データ保存方法等を打合せし指示に従い提出する。</a:t>
            </a:r>
            <a:r>
              <a:rPr lang="ja-JP" altLang="en-US" sz="1400" b="1" dirty="0">
                <a:latin typeface="+mn-ea"/>
              </a:rPr>
              <a:t>　</a:t>
            </a:r>
            <a:endParaRPr lang="en-US" altLang="ja-JP" sz="1400" b="1" dirty="0">
              <a:latin typeface="+mn-ea"/>
            </a:endParaRPr>
          </a:p>
          <a:p>
            <a:pPr marL="285750" indent="-285750">
              <a:buFont typeface="Wingdings" pitchFamily="2" charset="2"/>
              <a:buChar char="Ø"/>
            </a:pPr>
            <a:endParaRPr lang="en-US" altLang="ja-JP" sz="1400" b="1" dirty="0">
              <a:latin typeface="+mn-ea"/>
            </a:endParaRPr>
          </a:p>
        </p:txBody>
      </p:sp>
    </p:spTree>
    <p:extLst>
      <p:ext uri="{BB962C8B-B14F-4D97-AF65-F5344CB8AC3E}">
        <p14:creationId xmlns:p14="http://schemas.microsoft.com/office/powerpoint/2010/main" val="3837744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1282</TotalTime>
  <Words>489</Words>
  <Application>Microsoft Office PowerPoint</Application>
  <PresentationFormat>画面に合わせる (4:3)</PresentationFormat>
  <Paragraphs>71</Paragraphs>
  <Slides>9</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9</vt:i4>
      </vt:variant>
    </vt:vector>
  </HeadingPairs>
  <TitlesOfParts>
    <vt:vector size="19" baseType="lpstr">
      <vt:lpstr>ＭＳ Ｐゴシック</vt:lpstr>
      <vt:lpstr>メイリオ</vt:lpstr>
      <vt:lpstr>メイリオ</vt:lpstr>
      <vt:lpstr>游ゴシック</vt:lpstr>
      <vt:lpstr>Arial</vt:lpstr>
      <vt:lpstr>Calibri</vt:lpstr>
      <vt:lpstr>Calibri Light</vt:lpstr>
      <vt:lpstr>Segoe UI Symbol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吉田勝英</dc:creator>
  <cp:lastModifiedBy>タクミ タクミ</cp:lastModifiedBy>
  <cp:revision>84</cp:revision>
  <cp:lastPrinted>2020-07-03T13:03:28Z</cp:lastPrinted>
  <dcterms:created xsi:type="dcterms:W3CDTF">2018-04-09T09:42:10Z</dcterms:created>
  <dcterms:modified xsi:type="dcterms:W3CDTF">2020-07-05T01:36:26Z</dcterms:modified>
</cp:coreProperties>
</file>