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340" r:id="rId2"/>
    <p:sldId id="344" r:id="rId3"/>
    <p:sldId id="267" r:id="rId4"/>
    <p:sldId id="343" r:id="rId5"/>
    <p:sldId id="353" r:id="rId6"/>
    <p:sldId id="272" r:id="rId7"/>
    <p:sldId id="354" r:id="rId8"/>
    <p:sldId id="355" r:id="rId9"/>
    <p:sldId id="358" r:id="rId10"/>
    <p:sldId id="256" r:id="rId11"/>
  </p:sldIdLst>
  <p:sldSz cx="9144000" cy="6858000" type="screen4x3"/>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90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ユーザー" initials="MOユ" lastIdx="1" clrIdx="0">
    <p:extLst>
      <p:ext uri="{19B8F6BF-5375-455C-9EA6-DF929625EA0E}">
        <p15:presenceInfo xmlns:p15="http://schemas.microsoft.com/office/powerpoint/2012/main" userId="Microsoft Office ユーザー"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2" autoAdjust="0"/>
    <p:restoredTop sz="79138"/>
  </p:normalViewPr>
  <p:slideViewPr>
    <p:cSldViewPr snapToGrid="0" showGuides="1">
      <p:cViewPr varScale="1">
        <p:scale>
          <a:sx n="59" d="100"/>
          <a:sy n="59" d="100"/>
        </p:scale>
        <p:origin x="1452" y="52"/>
      </p:cViewPr>
      <p:guideLst>
        <p:guide orient="horz" pos="2160"/>
        <p:guide pos="290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98475"/>
          </a:xfrm>
          <a:prstGeom prst="rect">
            <a:avLst/>
          </a:prstGeom>
        </p:spPr>
        <p:txBody>
          <a:bodyPr vert="horz" lIns="91440" tIns="45720" rIns="91440" bIns="45720" rtlCol="0"/>
          <a:lstStyle>
            <a:lvl1pPr algn="r">
              <a:defRPr sz="1200"/>
            </a:lvl1pPr>
          </a:lstStyle>
          <a:p>
            <a:fld id="{AA7C341D-EF47-3847-9A1B-97F8309E6F66}" type="datetimeFigureOut">
              <a:rPr kumimoji="1" lang="ja-JP" altLang="en-US" smtClean="0"/>
              <a:t>2023/2/12</a:t>
            </a:fld>
            <a:endParaRPr kumimoji="1" lang="ja-JP" altLang="en-US"/>
          </a:p>
        </p:txBody>
      </p:sp>
      <p:sp>
        <p:nvSpPr>
          <p:cNvPr id="4" name="スライド イメージ プレースホルダー 3"/>
          <p:cNvSpPr>
            <a:spLocks noGrp="1" noRot="1" noChangeAspect="1"/>
          </p:cNvSpPr>
          <p:nvPr>
            <p:ph type="sldImg" idx="2"/>
          </p:nvPr>
        </p:nvSpPr>
        <p:spPr>
          <a:xfrm>
            <a:off x="1190625" y="1243013"/>
            <a:ext cx="4476750" cy="3357562"/>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786313"/>
            <a:ext cx="5486400" cy="3916362"/>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7213"/>
            <a:ext cx="2971800"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9447213"/>
            <a:ext cx="2971800" cy="498475"/>
          </a:xfrm>
          <a:prstGeom prst="rect">
            <a:avLst/>
          </a:prstGeom>
        </p:spPr>
        <p:txBody>
          <a:bodyPr vert="horz" lIns="91440" tIns="45720" rIns="91440" bIns="45720" rtlCol="0" anchor="b"/>
          <a:lstStyle>
            <a:lvl1pPr algn="r">
              <a:defRPr sz="1200"/>
            </a:lvl1pPr>
          </a:lstStyle>
          <a:p>
            <a:fld id="{CC1B98E5-0D24-704D-BCE2-13208DFB6971}" type="slidenum">
              <a:rPr kumimoji="1" lang="ja-JP" altLang="en-US" smtClean="0"/>
              <a:t>‹#›</a:t>
            </a:fld>
            <a:endParaRPr kumimoji="1" lang="ja-JP" altLang="en-US"/>
          </a:p>
        </p:txBody>
      </p:sp>
    </p:spTree>
    <p:extLst>
      <p:ext uri="{BB962C8B-B14F-4D97-AF65-F5344CB8AC3E}">
        <p14:creationId xmlns:p14="http://schemas.microsoft.com/office/powerpoint/2010/main" val="216378866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C1B98E5-0D24-704D-BCE2-13208DFB6971}" type="slidenum">
              <a:rPr kumimoji="1" lang="ja-JP" altLang="en-US" smtClean="0"/>
              <a:t>9</a:t>
            </a:fld>
            <a:endParaRPr kumimoji="1" lang="ja-JP" altLang="en-US"/>
          </a:p>
        </p:txBody>
      </p:sp>
    </p:spTree>
    <p:extLst>
      <p:ext uri="{BB962C8B-B14F-4D97-AF65-F5344CB8AC3E}">
        <p14:creationId xmlns:p14="http://schemas.microsoft.com/office/powerpoint/2010/main" val="936895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F923870-16E0-407A-9E03-005BFD6464D1}" type="datetimeFigureOut">
              <a:rPr kumimoji="1" lang="ja-JP" altLang="en-US" smtClean="0"/>
              <a:t>2023/2/12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816993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F923870-16E0-407A-9E03-005BFD6464D1}" type="datetimeFigureOut">
              <a:rPr kumimoji="1" lang="ja-JP" altLang="en-US" smtClean="0"/>
              <a:t>2023/2/12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3990188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F923870-16E0-407A-9E03-005BFD6464D1}" type="datetimeFigureOut">
              <a:rPr kumimoji="1" lang="ja-JP" altLang="en-US" smtClean="0"/>
              <a:t>2023/2/12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868642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fld id="{B685357B-6150-495C-AD4D-73D5D89D2C95}" type="datetime1">
              <a:rPr kumimoji="1" lang="ja-JP" altLang="en-US" smtClean="0"/>
              <a:t>2023/2/12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87993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F923870-16E0-407A-9E03-005BFD6464D1}" type="datetimeFigureOut">
              <a:rPr kumimoji="1" lang="ja-JP" altLang="en-US" smtClean="0"/>
              <a:t>2023/2/12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3137005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F923870-16E0-407A-9E03-005BFD6464D1}" type="datetimeFigureOut">
              <a:rPr kumimoji="1" lang="ja-JP" altLang="en-US" smtClean="0"/>
              <a:t>2023/2/12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4238811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F923870-16E0-407A-9E03-005BFD6464D1}" type="datetimeFigureOut">
              <a:rPr kumimoji="1" lang="ja-JP" altLang="en-US" smtClean="0"/>
              <a:t>2023/2/12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3919918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F923870-16E0-407A-9E03-005BFD6464D1}" type="datetimeFigureOut">
              <a:rPr kumimoji="1" lang="ja-JP" altLang="en-US" smtClean="0"/>
              <a:t>2023/2/12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2871058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F923870-16E0-407A-9E03-005BFD6464D1}" type="datetimeFigureOut">
              <a:rPr kumimoji="1" lang="ja-JP" altLang="en-US" smtClean="0"/>
              <a:t>2023/2/12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298595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923870-16E0-407A-9E03-005BFD6464D1}" type="datetimeFigureOut">
              <a:rPr kumimoji="1" lang="ja-JP" altLang="en-US" smtClean="0"/>
              <a:t>2023/2/12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154518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F923870-16E0-407A-9E03-005BFD6464D1}" type="datetimeFigureOut">
              <a:rPr kumimoji="1" lang="ja-JP" altLang="en-US" smtClean="0"/>
              <a:t>2023/2/12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356917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F923870-16E0-407A-9E03-005BFD6464D1}" type="datetimeFigureOut">
              <a:rPr kumimoji="1" lang="ja-JP" altLang="en-US" smtClean="0"/>
              <a:t>2023/2/12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2146274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923870-16E0-407A-9E03-005BFD6464D1}" type="datetimeFigureOut">
              <a:rPr kumimoji="1" lang="ja-JP" altLang="en-US" smtClean="0"/>
              <a:t>2023/2/12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27091484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ksmasters.jp/"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ksmkensyu2110@ksmasters.j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2"/>
          <p:cNvSpPr txBox="1">
            <a:spLocks noChangeArrowheads="1"/>
          </p:cNvSpPr>
          <p:nvPr/>
        </p:nvSpPr>
        <p:spPr bwMode="auto">
          <a:xfrm>
            <a:off x="849887" y="883899"/>
            <a:ext cx="7543800" cy="2156047"/>
          </a:xfrm>
          <a:prstGeom prst="rect">
            <a:avLst/>
          </a:prstGeom>
          <a:solidFill>
            <a:srgbClr val="FFFFFF"/>
          </a:solidFill>
          <a:ln w="9525">
            <a:solidFill>
              <a:srgbClr val="000000"/>
            </a:solidFill>
            <a:miter lim="800000"/>
            <a:headEnd/>
            <a:tailEnd/>
          </a:ln>
          <a:effectLst>
            <a:outerShdw dist="107763" dir="2700000" algn="ctr" rotWithShape="0">
              <a:srgbClr val="808080">
                <a:alpha val="27000"/>
              </a:srgbClr>
            </a:outerShdw>
          </a:effectLst>
        </p:spPr>
        <p:txBody>
          <a:bodyPr anchor="ctr"/>
          <a:lstStyle>
            <a:lvl1pPr>
              <a:spcBef>
                <a:spcPct val="20000"/>
              </a:spcBef>
              <a:buChar char="•"/>
              <a:defRPr kumimoji="1" sz="3200">
                <a:solidFill>
                  <a:schemeClr val="tx1"/>
                </a:solidFill>
                <a:latin typeface="Times New Roman" pitchFamily="18" charset="0"/>
                <a:ea typeface="ＭＳ Ｐゴシック" charset="-128"/>
              </a:defRPr>
            </a:lvl1pPr>
            <a:lvl2pPr marL="742950" indent="-285750">
              <a:spcBef>
                <a:spcPct val="20000"/>
              </a:spcBef>
              <a:buChar char="–"/>
              <a:defRPr kumimoji="1" sz="2800">
                <a:solidFill>
                  <a:schemeClr val="tx1"/>
                </a:solidFill>
                <a:latin typeface="Times New Roman" pitchFamily="18" charset="0"/>
                <a:ea typeface="ＭＳ Ｐゴシック" charset="-128"/>
              </a:defRPr>
            </a:lvl2pPr>
            <a:lvl3pPr marL="1143000" indent="-228600">
              <a:spcBef>
                <a:spcPct val="20000"/>
              </a:spcBef>
              <a:buChar char="•"/>
              <a:defRPr kumimoji="1" sz="2400">
                <a:solidFill>
                  <a:schemeClr val="tx1"/>
                </a:solidFill>
                <a:latin typeface="Times New Roman" pitchFamily="18" charset="0"/>
                <a:ea typeface="ＭＳ Ｐゴシック" charset="-128"/>
              </a:defRPr>
            </a:lvl3pPr>
            <a:lvl4pPr marL="1600200" indent="-228600">
              <a:spcBef>
                <a:spcPct val="20000"/>
              </a:spcBef>
              <a:buChar char="–"/>
              <a:defRPr kumimoji="1" sz="2000">
                <a:solidFill>
                  <a:schemeClr val="tx1"/>
                </a:solidFill>
                <a:latin typeface="Times New Roman" pitchFamily="18" charset="0"/>
                <a:ea typeface="ＭＳ Ｐゴシック" charset="-128"/>
              </a:defRPr>
            </a:lvl4pPr>
            <a:lvl5pPr marL="2057400" indent="-22860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lnSpc>
                <a:spcPct val="150000"/>
              </a:lnSpc>
              <a:spcBef>
                <a:spcPct val="0"/>
              </a:spcBef>
              <a:buFontTx/>
              <a:buNone/>
            </a:pPr>
            <a:r>
              <a:rPr lang="ja-JP" altLang="en-US" sz="3600" dirty="0">
                <a:latin typeface="メイリオ" panose="020B0604030504040204" pitchFamily="50" charset="-128"/>
                <a:ea typeface="メイリオ" panose="020B0604030504040204" pitchFamily="50" charset="-128"/>
              </a:rPr>
              <a:t>　</a:t>
            </a:r>
            <a:r>
              <a:rPr lang="en-US" altLang="ja-JP" sz="3600" dirty="0">
                <a:latin typeface="メイリオ" panose="020B0604030504040204" pitchFamily="50" charset="-128"/>
                <a:ea typeface="メイリオ" panose="020B0604030504040204" pitchFamily="50" charset="-128"/>
              </a:rPr>
              <a:t>  2023</a:t>
            </a:r>
            <a:r>
              <a:rPr lang="ja-JP" altLang="en-US" sz="3600" dirty="0">
                <a:latin typeface="メイリオ" panose="020B0604030504040204" pitchFamily="50" charset="-128"/>
                <a:ea typeface="メイリオ" panose="020B0604030504040204" pitchFamily="50" charset="-128"/>
              </a:rPr>
              <a:t>年度</a:t>
            </a:r>
            <a:endParaRPr lang="en-US" altLang="ja-JP" sz="3600" dirty="0">
              <a:latin typeface="メイリオ" panose="020B0604030504040204" pitchFamily="50" charset="-128"/>
              <a:ea typeface="メイリオ" panose="020B0604030504040204" pitchFamily="50" charset="-128"/>
            </a:endParaRPr>
          </a:p>
          <a:p>
            <a:pPr algn="ctr" eaLnBrk="1" hangingPunct="1">
              <a:lnSpc>
                <a:spcPct val="150000"/>
              </a:lnSpc>
              <a:spcBef>
                <a:spcPct val="0"/>
              </a:spcBef>
              <a:buFontTx/>
              <a:buNone/>
            </a:pPr>
            <a:r>
              <a:rPr lang="ja-JP" altLang="en-US" sz="3600" dirty="0">
                <a:latin typeface="メイリオ" panose="020B0604030504040204" pitchFamily="50" charset="-128"/>
                <a:ea typeface="メイリオ" panose="020B0604030504040204" pitchFamily="50" charset="-128"/>
              </a:rPr>
              <a:t>実践型新人社員研修課題</a:t>
            </a:r>
            <a:endParaRPr lang="en-US" altLang="en-US" sz="3600" dirty="0">
              <a:latin typeface="メイリオ" panose="020B0604030504040204" pitchFamily="50" charset="-128"/>
              <a:ea typeface="メイリオ" panose="020B0604030504040204" pitchFamily="50" charset="-128"/>
            </a:endParaRPr>
          </a:p>
        </p:txBody>
      </p:sp>
      <p:sp>
        <p:nvSpPr>
          <p:cNvPr id="9" name="Rectangle 6"/>
          <p:cNvSpPr>
            <a:spLocks noChangeArrowheads="1"/>
          </p:cNvSpPr>
          <p:nvPr/>
        </p:nvSpPr>
        <p:spPr bwMode="auto">
          <a:xfrm>
            <a:off x="4621787" y="4030003"/>
            <a:ext cx="4322708" cy="1456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5000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5000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5000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5000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just" eaLnBrk="1" hangingPunct="1">
              <a:spcBef>
                <a:spcPct val="20000"/>
              </a:spcBef>
              <a:defRPr/>
            </a:pPr>
            <a:r>
              <a:rPr lang="ja-JP" altLang="en-US" sz="2000" dirty="0">
                <a:latin typeface="メイリオ" panose="020B0604030504040204" pitchFamily="50" charset="-128"/>
                <a:ea typeface="メイリオ" panose="020B0604030504040204" pitchFamily="50" charset="-128"/>
              </a:rPr>
              <a:t>会社名　</a:t>
            </a:r>
            <a:endParaRPr lang="en-US" altLang="ja-JP" sz="2000" dirty="0">
              <a:latin typeface="メイリオ" panose="020B0604030504040204" pitchFamily="50" charset="-128"/>
              <a:ea typeface="メイリオ" panose="020B0604030504040204" pitchFamily="50" charset="-128"/>
            </a:endParaRPr>
          </a:p>
          <a:p>
            <a:pPr algn="just" eaLnBrk="1" hangingPunct="1">
              <a:spcBef>
                <a:spcPct val="20000"/>
              </a:spcBef>
              <a:defRPr/>
            </a:pPr>
            <a:r>
              <a:rPr lang="ja-JP" altLang="en-US" sz="2000" dirty="0">
                <a:latin typeface="メイリオ" panose="020B0604030504040204" pitchFamily="50" charset="-128"/>
                <a:ea typeface="メイリオ" panose="020B0604030504040204" pitchFamily="50" charset="-128"/>
              </a:rPr>
              <a:t>氏名　　</a:t>
            </a:r>
            <a:endParaRPr lang="en-US" altLang="ja-JP" sz="2000" dirty="0">
              <a:latin typeface="メイリオ" panose="020B0604030504040204" pitchFamily="50" charset="-128"/>
              <a:ea typeface="メイリオ" panose="020B0604030504040204" pitchFamily="50" charset="-128"/>
            </a:endParaRPr>
          </a:p>
          <a:p>
            <a:pPr algn="just" eaLnBrk="1" hangingPunct="1">
              <a:spcBef>
                <a:spcPct val="20000"/>
              </a:spcBef>
              <a:defRPr/>
            </a:pPr>
            <a:r>
              <a:rPr lang="ja-JP" altLang="en-US" sz="2000" dirty="0">
                <a:latin typeface="メイリオ" panose="020B0604030504040204" pitchFamily="50" charset="-128"/>
                <a:ea typeface="メイリオ" panose="020B0604030504040204" pitchFamily="50" charset="-128"/>
              </a:rPr>
              <a:t>提出日　</a:t>
            </a:r>
            <a:r>
              <a:rPr lang="en-US" altLang="ja-JP" sz="1800" dirty="0">
                <a:latin typeface="メイリオ" panose="020B0604030504040204" pitchFamily="50" charset="-128"/>
                <a:ea typeface="メイリオ" panose="020B0604030504040204" pitchFamily="50" charset="-128"/>
              </a:rPr>
              <a:t>2023</a:t>
            </a:r>
            <a:r>
              <a:rPr lang="ja-JP" altLang="en-US" sz="1800" dirty="0">
                <a:latin typeface="メイリオ" panose="020B0604030504040204" pitchFamily="50" charset="-128"/>
                <a:ea typeface="メイリオ" panose="020B0604030504040204" pitchFamily="50" charset="-128"/>
              </a:rPr>
              <a:t>年</a:t>
            </a:r>
            <a:r>
              <a:rPr lang="en-US" altLang="ja-JP" sz="1800" dirty="0">
                <a:latin typeface="メイリオ" panose="020B0604030504040204" pitchFamily="50" charset="-128"/>
                <a:ea typeface="メイリオ" panose="020B0604030504040204" pitchFamily="50" charset="-128"/>
              </a:rPr>
              <a:t>     </a:t>
            </a:r>
            <a:r>
              <a:rPr lang="ja-JP" altLang="en-US" sz="1800" dirty="0">
                <a:latin typeface="メイリオ" panose="020B0604030504040204" pitchFamily="50" charset="-128"/>
                <a:ea typeface="メイリオ" panose="020B0604030504040204" pitchFamily="50" charset="-128"/>
              </a:rPr>
              <a:t>月</a:t>
            </a:r>
            <a:r>
              <a:rPr lang="en-US" altLang="ja-JP" sz="1800" dirty="0">
                <a:latin typeface="メイリオ" panose="020B0604030504040204" pitchFamily="50" charset="-128"/>
                <a:ea typeface="メイリオ" panose="020B0604030504040204" pitchFamily="50" charset="-128"/>
              </a:rPr>
              <a:t>     </a:t>
            </a:r>
            <a:r>
              <a:rPr lang="ja-JP" altLang="en-US" sz="1800" dirty="0">
                <a:latin typeface="メイリオ" panose="020B0604030504040204" pitchFamily="50" charset="-128"/>
                <a:ea typeface="メイリオ" panose="020B0604030504040204" pitchFamily="50" charset="-128"/>
              </a:rPr>
              <a:t>日</a:t>
            </a:r>
            <a:endParaRPr lang="en-US" altLang="ja-JP" sz="1800" dirty="0">
              <a:latin typeface="メイリオ" panose="020B0604030504040204" pitchFamily="50" charset="-128"/>
              <a:ea typeface="メイリオ" panose="020B0604030504040204" pitchFamily="50" charset="-128"/>
            </a:endParaRPr>
          </a:p>
          <a:p>
            <a:pPr algn="just" eaLnBrk="1" hangingPunct="1">
              <a:spcBef>
                <a:spcPct val="20000"/>
              </a:spcBef>
              <a:defRPr/>
            </a:pPr>
            <a:endParaRPr lang="en-US" altLang="ja-JP" sz="2000" dirty="0">
              <a:latin typeface="メイリオ" panose="020B0604030504040204" pitchFamily="50" charset="-128"/>
              <a:ea typeface="メイリオ" panose="020B0604030504040204" pitchFamily="50" charset="-128"/>
            </a:endParaRPr>
          </a:p>
          <a:p>
            <a:pPr algn="just" eaLnBrk="1" hangingPunct="1">
              <a:spcBef>
                <a:spcPct val="20000"/>
              </a:spcBef>
              <a:defRPr/>
            </a:pPr>
            <a:r>
              <a:rPr lang="ja-JP" altLang="en-US" sz="2000" dirty="0">
                <a:latin typeface="メイリオ" panose="020B0604030504040204" pitchFamily="50" charset="-128"/>
                <a:ea typeface="メイリオ" panose="020B0604030504040204" pitchFamily="50" charset="-128"/>
              </a:rPr>
              <a:t>承認者氏名　</a:t>
            </a:r>
            <a:endParaRPr lang="en-US" altLang="ja-JP" sz="2000" dirty="0">
              <a:latin typeface="メイリオ" panose="020B0604030504040204" pitchFamily="50" charset="-128"/>
              <a:ea typeface="メイリオ" panose="020B0604030504040204" pitchFamily="50" charset="-128"/>
            </a:endParaRPr>
          </a:p>
          <a:p>
            <a:pPr algn="just" eaLnBrk="1" hangingPunct="1">
              <a:spcBef>
                <a:spcPct val="20000"/>
              </a:spcBef>
              <a:defRPr/>
            </a:pPr>
            <a:r>
              <a:rPr lang="ja-JP" altLang="en-US" sz="2000" dirty="0">
                <a:latin typeface="メイリオ" panose="020B0604030504040204" pitchFamily="50" charset="-128"/>
                <a:ea typeface="メイリオ" panose="020B0604030504040204" pitchFamily="50" charset="-128"/>
              </a:rPr>
              <a:t>承認日　</a:t>
            </a:r>
            <a:r>
              <a:rPr lang="en-US" altLang="ja-JP" sz="1800" dirty="0">
                <a:latin typeface="メイリオ" panose="020B0604030504040204" pitchFamily="50" charset="-128"/>
                <a:ea typeface="メイリオ" panose="020B0604030504040204" pitchFamily="50" charset="-128"/>
              </a:rPr>
              <a:t>2023</a:t>
            </a:r>
            <a:r>
              <a:rPr lang="ja-JP" altLang="en-US" sz="1800" dirty="0">
                <a:latin typeface="メイリオ" panose="020B0604030504040204" pitchFamily="50" charset="-128"/>
                <a:ea typeface="メイリオ" panose="020B0604030504040204" pitchFamily="50" charset="-128"/>
              </a:rPr>
              <a:t>年</a:t>
            </a:r>
            <a:r>
              <a:rPr lang="en-US" altLang="ja-JP" sz="1800" dirty="0">
                <a:latin typeface="メイリオ" panose="020B0604030504040204" pitchFamily="50" charset="-128"/>
                <a:ea typeface="メイリオ" panose="020B0604030504040204" pitchFamily="50" charset="-128"/>
              </a:rPr>
              <a:t>     </a:t>
            </a:r>
            <a:r>
              <a:rPr lang="ja-JP" altLang="en-US" sz="1800" dirty="0">
                <a:latin typeface="メイリオ" panose="020B0604030504040204" pitchFamily="50" charset="-128"/>
                <a:ea typeface="メイリオ" panose="020B0604030504040204" pitchFamily="50" charset="-128"/>
              </a:rPr>
              <a:t>月</a:t>
            </a:r>
            <a:r>
              <a:rPr lang="en-US" altLang="ja-JP" sz="1800" dirty="0">
                <a:latin typeface="メイリオ" panose="020B0604030504040204" pitchFamily="50" charset="-128"/>
                <a:ea typeface="メイリオ" panose="020B0604030504040204" pitchFamily="50" charset="-128"/>
              </a:rPr>
              <a:t>     </a:t>
            </a:r>
            <a:r>
              <a:rPr lang="ja-JP" altLang="en-US" sz="1800" dirty="0">
                <a:latin typeface="メイリオ" panose="020B0604030504040204" pitchFamily="50" charset="-128"/>
                <a:ea typeface="メイリオ" panose="020B0604030504040204" pitchFamily="50" charset="-128"/>
              </a:rPr>
              <a:t>日</a:t>
            </a:r>
            <a:r>
              <a:rPr lang="ja-JP" altLang="en-US" sz="2000" dirty="0">
                <a:latin typeface="メイリオ" panose="020B0604030504040204" pitchFamily="50" charset="-128"/>
                <a:ea typeface="メイリオ" panose="020B0604030504040204" pitchFamily="50" charset="-128"/>
              </a:rPr>
              <a:t>　</a:t>
            </a:r>
          </a:p>
        </p:txBody>
      </p:sp>
    </p:spTree>
    <p:extLst>
      <p:ext uri="{BB962C8B-B14F-4D97-AF65-F5344CB8AC3E}">
        <p14:creationId xmlns:p14="http://schemas.microsoft.com/office/powerpoint/2010/main" val="26349803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下矢印 4">
            <a:extLst>
              <a:ext uri="{FF2B5EF4-FFF2-40B4-BE49-F238E27FC236}">
                <a16:creationId xmlns:a16="http://schemas.microsoft.com/office/drawing/2014/main" id="{108065AA-7CB7-C891-166D-163EF4E05ECE}"/>
              </a:ext>
            </a:extLst>
          </p:cNvPr>
          <p:cNvSpPr/>
          <p:nvPr/>
        </p:nvSpPr>
        <p:spPr>
          <a:xfrm>
            <a:off x="1147977" y="1192148"/>
            <a:ext cx="288032" cy="255889"/>
          </a:xfrm>
          <a:prstGeom prst="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2C087780-D658-2553-8E6A-927CA9344E32}"/>
              </a:ext>
            </a:extLst>
          </p:cNvPr>
          <p:cNvSpPr/>
          <p:nvPr/>
        </p:nvSpPr>
        <p:spPr>
          <a:xfrm>
            <a:off x="166870" y="539914"/>
            <a:ext cx="8681082" cy="784830"/>
          </a:xfrm>
          <a:prstGeom prst="rect">
            <a:avLst/>
          </a:prstGeom>
        </p:spPr>
        <p:txBody>
          <a:bodyPr wrap="square">
            <a:spAutoFit/>
          </a:bodyPr>
          <a:lstStyle/>
          <a:p>
            <a:r>
              <a:rPr lang="ja-JP" altLang="en-US" sz="1500" dirty="0">
                <a:latin typeface="Meiryo" panose="020B0604030504040204" pitchFamily="34" charset="-128"/>
                <a:ea typeface="Meiryo" panose="020B0604030504040204" pitchFamily="34" charset="-128"/>
              </a:rPr>
              <a:t> </a:t>
            </a:r>
            <a:r>
              <a:rPr lang="en-US" altLang="ja-JP" sz="1500" dirty="0">
                <a:latin typeface="Meiryo" panose="020B0604030504040204" pitchFamily="34" charset="-128"/>
                <a:ea typeface="Meiryo" panose="020B0604030504040204" pitchFamily="34" charset="-128"/>
              </a:rPr>
              <a:t>https://www.ksmasters.jp/work2020/page64516/ </a:t>
            </a:r>
          </a:p>
          <a:p>
            <a:r>
              <a:rPr lang="ja-JP" altLang="en-US" sz="1500" dirty="0">
                <a:latin typeface="Meiryo" panose="020B0604030504040204" pitchFamily="34" charset="-128"/>
                <a:ea typeface="Meiryo" panose="020B0604030504040204" pitchFamily="34" charset="-128"/>
              </a:rPr>
              <a:t>　このページからダウンロード下さい</a:t>
            </a:r>
            <a:endParaRPr lang="en-US" altLang="ja-JP" sz="1500" dirty="0">
              <a:latin typeface="Meiryo" panose="020B0604030504040204" pitchFamily="34" charset="-128"/>
              <a:ea typeface="Meiryo" panose="020B0604030504040204" pitchFamily="34" charset="-128"/>
            </a:endParaRPr>
          </a:p>
          <a:p>
            <a:endParaRPr lang="ja-JP" altLang="en-US" sz="1500" dirty="0">
              <a:latin typeface="Meiryo" panose="020B0604030504040204" pitchFamily="34" charset="-128"/>
              <a:ea typeface="Meiryo" panose="020B0604030504040204" pitchFamily="34" charset="-128"/>
            </a:endParaRPr>
          </a:p>
        </p:txBody>
      </p:sp>
      <p:pic>
        <p:nvPicPr>
          <p:cNvPr id="7" name="図 6">
            <a:extLst>
              <a:ext uri="{FF2B5EF4-FFF2-40B4-BE49-F238E27FC236}">
                <a16:creationId xmlns:a16="http://schemas.microsoft.com/office/drawing/2014/main" id="{101050DD-5981-4588-6BEA-93CC64217A0B}"/>
              </a:ext>
            </a:extLst>
          </p:cNvPr>
          <p:cNvPicPr>
            <a:picLocks noChangeAspect="1"/>
          </p:cNvPicPr>
          <p:nvPr/>
        </p:nvPicPr>
        <p:blipFill>
          <a:blip r:embed="rId2"/>
          <a:stretch>
            <a:fillRect/>
          </a:stretch>
        </p:blipFill>
        <p:spPr>
          <a:xfrm>
            <a:off x="0" y="1558322"/>
            <a:ext cx="9144000" cy="3441126"/>
          </a:xfrm>
          <a:prstGeom prst="rect">
            <a:avLst/>
          </a:prstGeom>
        </p:spPr>
      </p:pic>
      <p:sp>
        <p:nvSpPr>
          <p:cNvPr id="8" name="円形吹き出し 3">
            <a:extLst>
              <a:ext uri="{FF2B5EF4-FFF2-40B4-BE49-F238E27FC236}">
                <a16:creationId xmlns:a16="http://schemas.microsoft.com/office/drawing/2014/main" id="{0CA53719-E9E4-1DC6-BB40-B4B719628210}"/>
              </a:ext>
            </a:extLst>
          </p:cNvPr>
          <p:cNvSpPr/>
          <p:nvPr/>
        </p:nvSpPr>
        <p:spPr>
          <a:xfrm>
            <a:off x="4127267" y="5299678"/>
            <a:ext cx="2160240" cy="792088"/>
          </a:xfrm>
          <a:prstGeom prst="wedgeEllipseCallout">
            <a:avLst>
              <a:gd name="adj1" fmla="val -83444"/>
              <a:gd name="adj2" fmla="val -146738"/>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ここをクリック</a:t>
            </a:r>
          </a:p>
        </p:txBody>
      </p:sp>
    </p:spTree>
    <p:extLst>
      <p:ext uri="{BB962C8B-B14F-4D97-AF65-F5344CB8AC3E}">
        <p14:creationId xmlns:p14="http://schemas.microsoft.com/office/powerpoint/2010/main" val="2613816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99B5466-7914-2D4A-BEF3-94A036F2D90E}"/>
              </a:ext>
            </a:extLst>
          </p:cNvPr>
          <p:cNvSpPr txBox="1"/>
          <p:nvPr/>
        </p:nvSpPr>
        <p:spPr>
          <a:xfrm>
            <a:off x="497576" y="472641"/>
            <a:ext cx="8392041" cy="1508105"/>
          </a:xfrm>
          <a:prstGeom prst="rect">
            <a:avLst/>
          </a:prstGeom>
          <a:noFill/>
        </p:spPr>
        <p:txBody>
          <a:bodyPr wrap="none" rtlCol="0">
            <a:spAutoFit/>
          </a:bodyPr>
          <a:lstStyle/>
          <a:p>
            <a:pPr>
              <a:lnSpc>
                <a:spcPct val="150000"/>
              </a:lnSpc>
            </a:pPr>
            <a:r>
              <a:rPr lang="ja-JP" altLang="en-US" sz="3200">
                <a:latin typeface="Meiryo" panose="020B0604030504040204" pitchFamily="34" charset="-128"/>
                <a:ea typeface="Meiryo" panose="020B0604030504040204" pitchFamily="34" charset="-128"/>
              </a:rPr>
              <a:t>課題１</a:t>
            </a:r>
            <a:endParaRPr lang="en-US" altLang="ja-JP" sz="3200" dirty="0">
              <a:latin typeface="Meiryo" panose="020B0604030504040204" pitchFamily="34" charset="-128"/>
              <a:ea typeface="Meiryo" panose="020B0604030504040204" pitchFamily="34" charset="-128"/>
            </a:endParaRPr>
          </a:p>
          <a:p>
            <a:pPr>
              <a:lnSpc>
                <a:spcPct val="150000"/>
              </a:lnSpc>
            </a:pPr>
            <a:r>
              <a:rPr lang="ja-JP" altLang="en-US" sz="3200">
                <a:latin typeface="Meiryo" panose="020B0604030504040204" pitchFamily="34" charset="-128"/>
                <a:ea typeface="Meiryo" panose="020B0604030504040204" pitchFamily="34" charset="-128"/>
              </a:rPr>
              <a:t>会社の方針、自分の役割等について理解する</a:t>
            </a:r>
            <a:endParaRPr lang="en-US" altLang="ja-JP" sz="3200" dirty="0">
              <a:latin typeface="Meiryo" panose="020B0604030504040204" pitchFamily="34" charset="-128"/>
              <a:ea typeface="Meiryo" panose="020B0604030504040204" pitchFamily="34" charset="-128"/>
            </a:endParaRPr>
          </a:p>
        </p:txBody>
      </p:sp>
      <p:sp>
        <p:nvSpPr>
          <p:cNvPr id="3" name="テキスト ボックス 2">
            <a:extLst>
              <a:ext uri="{FF2B5EF4-FFF2-40B4-BE49-F238E27FC236}">
                <a16:creationId xmlns:a16="http://schemas.microsoft.com/office/drawing/2014/main" id="{C1DFB792-AD63-C541-A892-715AFBECB129}"/>
              </a:ext>
            </a:extLst>
          </p:cNvPr>
          <p:cNvSpPr txBox="1"/>
          <p:nvPr/>
        </p:nvSpPr>
        <p:spPr>
          <a:xfrm>
            <a:off x="846711" y="2213502"/>
            <a:ext cx="7693772" cy="3416320"/>
          </a:xfrm>
          <a:prstGeom prst="rect">
            <a:avLst/>
          </a:prstGeom>
          <a:noFill/>
        </p:spPr>
        <p:txBody>
          <a:bodyPr wrap="square" rtlCol="0">
            <a:spAutoFit/>
          </a:bodyPr>
          <a:lstStyle/>
          <a:p>
            <a:pPr marL="457200" indent="-457200">
              <a:buFont typeface="+mj-lt"/>
              <a:buAutoNum type="circleNumDbPlain"/>
            </a:pPr>
            <a:r>
              <a:rPr lang="ja-JP" altLang="en-US" sz="2400">
                <a:latin typeface="Meiryo" panose="020B0604030504040204" pitchFamily="34" charset="-128"/>
                <a:ea typeface="Meiryo" panose="020B0604030504040204" pitchFamily="34" charset="-128"/>
              </a:rPr>
              <a:t>会社の基本方針、</a:t>
            </a:r>
            <a:r>
              <a:rPr kumimoji="1" lang="ja-JP" altLang="en-US" sz="2400">
                <a:latin typeface="Meiryo" panose="020B0604030504040204" pitchFamily="34" charset="-128"/>
                <a:ea typeface="Meiryo" panose="020B0604030504040204" pitchFamily="34" charset="-128"/>
              </a:rPr>
              <a:t>自分に与え</a:t>
            </a:r>
            <a:r>
              <a:rPr lang="ja-JP" altLang="en-US" sz="2400">
                <a:latin typeface="Meiryo" panose="020B0604030504040204" pitchFamily="34" charset="-128"/>
                <a:ea typeface="Meiryo" panose="020B0604030504040204" pitchFamily="34" charset="-128"/>
              </a:rPr>
              <a:t>ら</a:t>
            </a:r>
            <a:r>
              <a:rPr kumimoji="1" lang="ja-JP" altLang="en-US" sz="2400">
                <a:latin typeface="Meiryo" panose="020B0604030504040204" pitchFamily="34" charset="-128"/>
                <a:ea typeface="Meiryo" panose="020B0604030504040204" pitchFamily="34" charset="-128"/>
              </a:rPr>
              <a:t>れた役割</a:t>
            </a:r>
            <a:r>
              <a:rPr lang="ja-JP" altLang="en-US" sz="2400">
                <a:latin typeface="Meiryo" panose="020B0604030504040204" pitchFamily="34" charset="-128"/>
                <a:ea typeface="Meiryo" panose="020B0604030504040204" pitchFamily="34" charset="-128"/>
              </a:rPr>
              <a:t>、自分に対する</a:t>
            </a:r>
            <a:r>
              <a:rPr kumimoji="1" lang="ja-JP" altLang="en-US" sz="2400">
                <a:latin typeface="Meiryo" panose="020B0604030504040204" pitchFamily="34" charset="-128"/>
                <a:ea typeface="Meiryo" panose="020B0604030504040204" pitchFamily="34" charset="-128"/>
              </a:rPr>
              <a:t>期待について上司にヒアリングし、用紙へ記載する。</a:t>
            </a:r>
            <a:endParaRPr kumimoji="1" lang="en-US" altLang="ja-JP" sz="2400" dirty="0">
              <a:latin typeface="Meiryo" panose="020B0604030504040204" pitchFamily="34" charset="-128"/>
              <a:ea typeface="Meiryo" panose="020B0604030504040204" pitchFamily="34" charset="-128"/>
            </a:endParaRPr>
          </a:p>
          <a:p>
            <a:pPr marL="457200" indent="-457200">
              <a:buFont typeface="+mj-lt"/>
              <a:buAutoNum type="circleNumDbPlain"/>
            </a:pPr>
            <a:endParaRPr kumimoji="1" lang="en-US" altLang="ja-JP" sz="2400" dirty="0">
              <a:latin typeface="Meiryo" panose="020B0604030504040204" pitchFamily="34" charset="-128"/>
              <a:ea typeface="Meiryo" panose="020B0604030504040204" pitchFamily="34" charset="-128"/>
            </a:endParaRPr>
          </a:p>
          <a:p>
            <a:pPr marL="457200" indent="-457200">
              <a:buFont typeface="+mj-lt"/>
              <a:buAutoNum type="circleNumDbPlain"/>
            </a:pPr>
            <a:r>
              <a:rPr lang="ja-JP" altLang="en-US" sz="2400">
                <a:latin typeface="Meiryo" panose="020B0604030504040204" pitchFamily="34" charset="-128"/>
                <a:ea typeface="Meiryo" panose="020B0604030504040204" pitchFamily="34" charset="-128"/>
              </a:rPr>
              <a:t>その役割を果たし、期待に応えるために自分が何を成すべきかを考えて用紙へ記載する。</a:t>
            </a:r>
            <a:endParaRPr lang="en-US" altLang="ja-JP" sz="2400" dirty="0">
              <a:latin typeface="Meiryo" panose="020B0604030504040204" pitchFamily="34" charset="-128"/>
              <a:ea typeface="Meiryo" panose="020B0604030504040204" pitchFamily="34" charset="-128"/>
            </a:endParaRPr>
          </a:p>
          <a:p>
            <a:pPr marL="457200" indent="-457200">
              <a:buFont typeface="+mj-lt"/>
              <a:buAutoNum type="circleNumDbPlain"/>
            </a:pPr>
            <a:endParaRPr lang="en-US" altLang="ja-JP" sz="2400" dirty="0">
              <a:latin typeface="Meiryo" panose="020B0604030504040204" pitchFamily="34" charset="-128"/>
              <a:ea typeface="Meiryo" panose="020B0604030504040204" pitchFamily="34" charset="-128"/>
            </a:endParaRPr>
          </a:p>
          <a:p>
            <a:pPr marL="457200" indent="-457200">
              <a:buFont typeface="+mj-ea"/>
              <a:buAutoNum type="circleNumDbPlain"/>
            </a:pPr>
            <a:r>
              <a:rPr lang="ja-JP" altLang="en-US" sz="2400">
                <a:latin typeface="Meiryo" panose="020B0604030504040204" pitchFamily="34" charset="-128"/>
                <a:ea typeface="Meiryo" panose="020B0604030504040204" pitchFamily="34" charset="-128"/>
              </a:rPr>
              <a:t>上司へ</a:t>
            </a:r>
            <a:r>
              <a:rPr lang="en-US" altLang="ja-JP" sz="2400" dirty="0">
                <a:latin typeface="Meiryo" panose="020B0604030504040204" pitchFamily="34" charset="-128"/>
                <a:ea typeface="Meiryo" panose="020B0604030504040204" pitchFamily="34" charset="-128"/>
              </a:rPr>
              <a:t>②</a:t>
            </a:r>
            <a:r>
              <a:rPr lang="ja-JP" altLang="en-US" sz="2400">
                <a:latin typeface="Meiryo" panose="020B0604030504040204" pitchFamily="34" charset="-128"/>
                <a:ea typeface="Meiryo" panose="020B0604030504040204" pitchFamily="34" charset="-128"/>
              </a:rPr>
              <a:t>の記載内容を説明し、フィードバックを受け、用紙へ記載する。</a:t>
            </a:r>
            <a:endParaRPr lang="en-US" altLang="ja-JP" sz="2400"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339674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42DED2C-ADCD-AA40-8D3C-6E5DA4BA0276}"/>
              </a:ext>
            </a:extLst>
          </p:cNvPr>
          <p:cNvSpPr txBox="1"/>
          <p:nvPr/>
        </p:nvSpPr>
        <p:spPr>
          <a:xfrm>
            <a:off x="142207" y="167037"/>
            <a:ext cx="1778051" cy="523220"/>
          </a:xfrm>
          <a:prstGeom prst="rect">
            <a:avLst/>
          </a:prstGeom>
          <a:noFill/>
        </p:spPr>
        <p:txBody>
          <a:bodyPr wrap="none" rtlCol="0">
            <a:spAutoFit/>
          </a:bodyPr>
          <a:lstStyle/>
          <a:p>
            <a:r>
              <a:rPr kumimoji="1" lang="ja-JP" altLang="en-US" sz="2800">
                <a:latin typeface="Meiryo" panose="020B0604030504040204" pitchFamily="34" charset="-128"/>
                <a:ea typeface="Meiryo" panose="020B0604030504040204" pitchFamily="34" charset="-128"/>
              </a:rPr>
              <a:t>課題１</a:t>
            </a:r>
            <a:r>
              <a:rPr kumimoji="1" lang="en-US" altLang="ja-JP" sz="2800" dirty="0">
                <a:latin typeface="Meiryo" panose="020B0604030504040204" pitchFamily="34" charset="-128"/>
                <a:ea typeface="Meiryo" panose="020B0604030504040204" pitchFamily="34" charset="-128"/>
              </a:rPr>
              <a:t>-①</a:t>
            </a:r>
            <a:endParaRPr kumimoji="1" lang="ja-JP" altLang="en-US" sz="2800">
              <a:latin typeface="Meiryo" panose="020B0604030504040204" pitchFamily="34" charset="-128"/>
              <a:ea typeface="Meiryo" panose="020B0604030504040204" pitchFamily="34" charset="-128"/>
            </a:endParaRPr>
          </a:p>
        </p:txBody>
      </p:sp>
      <p:sp>
        <p:nvSpPr>
          <p:cNvPr id="5" name="正方形/長方形 4">
            <a:extLst>
              <a:ext uri="{FF2B5EF4-FFF2-40B4-BE49-F238E27FC236}">
                <a16:creationId xmlns:a16="http://schemas.microsoft.com/office/drawing/2014/main" id="{8BD1762F-E2EB-F346-84C5-A428AC1D09A3}"/>
              </a:ext>
            </a:extLst>
          </p:cNvPr>
          <p:cNvSpPr/>
          <p:nvPr/>
        </p:nvSpPr>
        <p:spPr>
          <a:xfrm>
            <a:off x="612000" y="1188206"/>
            <a:ext cx="7920000" cy="16214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2000" u="sng" dirty="0">
              <a:solidFill>
                <a:schemeClr val="tx1"/>
              </a:solidFill>
              <a:latin typeface="Meiryo" panose="020B0604030504040204" pitchFamily="34" charset="-128"/>
              <a:ea typeface="Meiryo" panose="020B0604030504040204" pitchFamily="34" charset="-128"/>
            </a:endParaRPr>
          </a:p>
          <a:p>
            <a:endParaRPr kumimoji="1" lang="ja-JP" altLang="en-US">
              <a:solidFill>
                <a:schemeClr val="tx1"/>
              </a:solidFill>
              <a:latin typeface="Meiryo" panose="020B0604030504040204" pitchFamily="34" charset="-128"/>
              <a:ea typeface="Meiryo" panose="020B0604030504040204" pitchFamily="34" charset="-128"/>
            </a:endParaRPr>
          </a:p>
        </p:txBody>
      </p:sp>
      <p:sp>
        <p:nvSpPr>
          <p:cNvPr id="9" name="テキスト ボックス 8">
            <a:extLst>
              <a:ext uri="{FF2B5EF4-FFF2-40B4-BE49-F238E27FC236}">
                <a16:creationId xmlns:a16="http://schemas.microsoft.com/office/drawing/2014/main" id="{08994AB7-E614-9F44-B62D-D8104F2B050C}"/>
              </a:ext>
            </a:extLst>
          </p:cNvPr>
          <p:cNvSpPr txBox="1"/>
          <p:nvPr/>
        </p:nvSpPr>
        <p:spPr>
          <a:xfrm>
            <a:off x="612000" y="734224"/>
            <a:ext cx="3518912" cy="400110"/>
          </a:xfrm>
          <a:prstGeom prst="rect">
            <a:avLst/>
          </a:prstGeom>
          <a:noFill/>
        </p:spPr>
        <p:txBody>
          <a:bodyPr wrap="none" rtlCol="0">
            <a:spAutoFit/>
          </a:bodyPr>
          <a:lstStyle/>
          <a:p>
            <a:r>
              <a:rPr lang="ja-JP" altLang="en-US" sz="2000" u="sng">
                <a:latin typeface="Meiryo" panose="020B0604030504040204" pitchFamily="34" charset="-128"/>
                <a:ea typeface="Meiryo" panose="020B0604030504040204" pitchFamily="34" charset="-128"/>
              </a:rPr>
              <a:t>　　　</a:t>
            </a:r>
            <a:r>
              <a:rPr lang="ja-JP" altLang="en-US" sz="2000">
                <a:latin typeface="Meiryo" panose="020B0604030504040204" pitchFamily="34" charset="-128"/>
                <a:ea typeface="Meiryo" panose="020B0604030504040204" pitchFamily="34" charset="-128"/>
              </a:rPr>
              <a:t>年度　会社の基本方針</a:t>
            </a:r>
            <a:endParaRPr lang="en-US" altLang="ja-JP" sz="2000" dirty="0">
              <a:latin typeface="Meiryo" panose="020B0604030504040204" pitchFamily="34" charset="-128"/>
              <a:ea typeface="Meiryo" panose="020B0604030504040204" pitchFamily="34" charset="-128"/>
            </a:endParaRPr>
          </a:p>
        </p:txBody>
      </p:sp>
      <p:sp>
        <p:nvSpPr>
          <p:cNvPr id="8" name="正方形/長方形 7">
            <a:extLst>
              <a:ext uri="{FF2B5EF4-FFF2-40B4-BE49-F238E27FC236}">
                <a16:creationId xmlns:a16="http://schemas.microsoft.com/office/drawing/2014/main" id="{524F6AA8-CFDD-524A-8451-20FE6A4F98B1}"/>
              </a:ext>
            </a:extLst>
          </p:cNvPr>
          <p:cNvSpPr/>
          <p:nvPr/>
        </p:nvSpPr>
        <p:spPr>
          <a:xfrm>
            <a:off x="612000" y="3446880"/>
            <a:ext cx="7920000" cy="12464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2000" u="sng" dirty="0">
              <a:solidFill>
                <a:schemeClr val="tx1"/>
              </a:solidFill>
              <a:latin typeface="Meiryo" panose="020B0604030504040204" pitchFamily="34" charset="-128"/>
              <a:ea typeface="Meiryo" panose="020B0604030504040204" pitchFamily="34" charset="-128"/>
            </a:endParaRPr>
          </a:p>
          <a:p>
            <a:endParaRPr kumimoji="1" lang="ja-JP" altLang="en-US">
              <a:solidFill>
                <a:schemeClr val="tx1"/>
              </a:solidFill>
              <a:latin typeface="Meiryo" panose="020B0604030504040204" pitchFamily="34" charset="-128"/>
              <a:ea typeface="Meiryo" panose="020B0604030504040204" pitchFamily="34" charset="-128"/>
            </a:endParaRPr>
          </a:p>
        </p:txBody>
      </p:sp>
      <p:sp>
        <p:nvSpPr>
          <p:cNvPr id="11" name="テキスト ボックス 10">
            <a:extLst>
              <a:ext uri="{FF2B5EF4-FFF2-40B4-BE49-F238E27FC236}">
                <a16:creationId xmlns:a16="http://schemas.microsoft.com/office/drawing/2014/main" id="{C755F18D-673A-C846-B833-A96041464281}"/>
              </a:ext>
            </a:extLst>
          </p:cNvPr>
          <p:cNvSpPr txBox="1"/>
          <p:nvPr/>
        </p:nvSpPr>
        <p:spPr>
          <a:xfrm>
            <a:off x="612000" y="3062663"/>
            <a:ext cx="4801314" cy="400110"/>
          </a:xfrm>
          <a:prstGeom prst="rect">
            <a:avLst/>
          </a:prstGeom>
          <a:noFill/>
        </p:spPr>
        <p:txBody>
          <a:bodyPr wrap="none" rtlCol="0">
            <a:spAutoFit/>
          </a:bodyPr>
          <a:lstStyle/>
          <a:p>
            <a:r>
              <a:rPr lang="ja-JP" altLang="en-US" sz="2000">
                <a:latin typeface="Meiryo" panose="020B0604030504040204" pitchFamily="34" charset="-128"/>
                <a:ea typeface="Meiryo" panose="020B0604030504040204" pitchFamily="34" charset="-128"/>
              </a:rPr>
              <a:t>会社から自分に与えられた具体的な役割</a:t>
            </a:r>
          </a:p>
        </p:txBody>
      </p:sp>
      <p:sp>
        <p:nvSpPr>
          <p:cNvPr id="12" name="正方形/長方形 11">
            <a:extLst>
              <a:ext uri="{FF2B5EF4-FFF2-40B4-BE49-F238E27FC236}">
                <a16:creationId xmlns:a16="http://schemas.microsoft.com/office/drawing/2014/main" id="{DED85C2F-2A2A-864A-B1D4-242D846D76AB}"/>
              </a:ext>
            </a:extLst>
          </p:cNvPr>
          <p:cNvSpPr/>
          <p:nvPr/>
        </p:nvSpPr>
        <p:spPr>
          <a:xfrm>
            <a:off x="612000" y="5245833"/>
            <a:ext cx="7920000" cy="12464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2000" u="sng" dirty="0">
              <a:solidFill>
                <a:schemeClr val="tx1"/>
              </a:solidFill>
              <a:latin typeface="Meiryo" panose="020B0604030504040204" pitchFamily="34" charset="-128"/>
              <a:ea typeface="Meiryo" panose="020B0604030504040204" pitchFamily="34" charset="-128"/>
            </a:endParaRPr>
          </a:p>
          <a:p>
            <a:endParaRPr kumimoji="1" lang="ja-JP" altLang="en-US">
              <a:solidFill>
                <a:schemeClr val="tx1"/>
              </a:solidFill>
              <a:latin typeface="Meiryo" panose="020B0604030504040204" pitchFamily="34" charset="-128"/>
              <a:ea typeface="Meiryo" panose="020B0604030504040204" pitchFamily="34" charset="-128"/>
            </a:endParaRPr>
          </a:p>
        </p:txBody>
      </p:sp>
      <p:sp>
        <p:nvSpPr>
          <p:cNvPr id="13" name="テキスト ボックス 12">
            <a:extLst>
              <a:ext uri="{FF2B5EF4-FFF2-40B4-BE49-F238E27FC236}">
                <a16:creationId xmlns:a16="http://schemas.microsoft.com/office/drawing/2014/main" id="{68E7BEFB-28CA-F14D-B096-0A1264D5DB8F}"/>
              </a:ext>
            </a:extLst>
          </p:cNvPr>
          <p:cNvSpPr txBox="1"/>
          <p:nvPr/>
        </p:nvSpPr>
        <p:spPr>
          <a:xfrm>
            <a:off x="612000" y="4840004"/>
            <a:ext cx="3262432" cy="400110"/>
          </a:xfrm>
          <a:prstGeom prst="rect">
            <a:avLst/>
          </a:prstGeom>
          <a:noFill/>
        </p:spPr>
        <p:txBody>
          <a:bodyPr wrap="none" rtlCol="0">
            <a:spAutoFit/>
          </a:bodyPr>
          <a:lstStyle/>
          <a:p>
            <a:r>
              <a:rPr lang="ja-JP" altLang="en-US" sz="2000">
                <a:latin typeface="Meiryo" panose="020B0604030504040204" pitchFamily="34" charset="-128"/>
                <a:ea typeface="Meiryo" panose="020B0604030504040204" pitchFamily="34" charset="-128"/>
              </a:rPr>
              <a:t>会社が自分に期待すること</a:t>
            </a:r>
          </a:p>
        </p:txBody>
      </p:sp>
    </p:spTree>
    <p:extLst>
      <p:ext uri="{BB962C8B-B14F-4D97-AF65-F5344CB8AC3E}">
        <p14:creationId xmlns:p14="http://schemas.microsoft.com/office/powerpoint/2010/main" val="2586603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42DED2C-ADCD-AA40-8D3C-6E5DA4BA0276}"/>
              </a:ext>
            </a:extLst>
          </p:cNvPr>
          <p:cNvSpPr txBox="1"/>
          <p:nvPr/>
        </p:nvSpPr>
        <p:spPr>
          <a:xfrm>
            <a:off x="142207" y="167037"/>
            <a:ext cx="1778051" cy="523220"/>
          </a:xfrm>
          <a:prstGeom prst="rect">
            <a:avLst/>
          </a:prstGeom>
          <a:noFill/>
        </p:spPr>
        <p:txBody>
          <a:bodyPr wrap="none" rtlCol="0">
            <a:spAutoFit/>
          </a:bodyPr>
          <a:lstStyle/>
          <a:p>
            <a:r>
              <a:rPr lang="ja-JP" altLang="en-US" sz="2800">
                <a:latin typeface="Meiryo" panose="020B0604030504040204" pitchFamily="34" charset="-128"/>
                <a:ea typeface="Meiryo" panose="020B0604030504040204" pitchFamily="34" charset="-128"/>
              </a:rPr>
              <a:t>課題１</a:t>
            </a:r>
            <a:r>
              <a:rPr lang="en-US" altLang="ja-JP" sz="2800" dirty="0">
                <a:latin typeface="Meiryo" panose="020B0604030504040204" pitchFamily="34" charset="-128"/>
                <a:ea typeface="Meiryo" panose="020B0604030504040204" pitchFamily="34" charset="-128"/>
              </a:rPr>
              <a:t>-</a:t>
            </a:r>
            <a:r>
              <a:rPr kumimoji="1" lang="en-US" altLang="ja-JP" sz="2800" dirty="0">
                <a:latin typeface="Meiryo" panose="020B0604030504040204" pitchFamily="34" charset="-128"/>
                <a:ea typeface="Meiryo" panose="020B0604030504040204" pitchFamily="34" charset="-128"/>
              </a:rPr>
              <a:t>②</a:t>
            </a:r>
            <a:endParaRPr kumimoji="1" lang="ja-JP" altLang="en-US" sz="2800">
              <a:latin typeface="Meiryo" panose="020B0604030504040204" pitchFamily="34" charset="-128"/>
              <a:ea typeface="Meiryo" panose="020B0604030504040204" pitchFamily="34" charset="-128"/>
            </a:endParaRPr>
          </a:p>
        </p:txBody>
      </p:sp>
      <p:sp>
        <p:nvSpPr>
          <p:cNvPr id="5" name="正方形/長方形 4">
            <a:extLst>
              <a:ext uri="{FF2B5EF4-FFF2-40B4-BE49-F238E27FC236}">
                <a16:creationId xmlns:a16="http://schemas.microsoft.com/office/drawing/2014/main" id="{8BD1762F-E2EB-F346-84C5-A428AC1D09A3}"/>
              </a:ext>
            </a:extLst>
          </p:cNvPr>
          <p:cNvSpPr/>
          <p:nvPr/>
        </p:nvSpPr>
        <p:spPr>
          <a:xfrm>
            <a:off x="612000" y="1271339"/>
            <a:ext cx="7920000" cy="22532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2000" u="sng" dirty="0">
              <a:solidFill>
                <a:schemeClr val="tx1"/>
              </a:solidFill>
              <a:latin typeface="Meiryo" panose="020B0604030504040204" pitchFamily="34" charset="-128"/>
              <a:ea typeface="Meiryo" panose="020B0604030504040204" pitchFamily="34" charset="-128"/>
            </a:endParaRPr>
          </a:p>
          <a:p>
            <a:endParaRPr kumimoji="1" lang="ja-JP" altLang="en-US">
              <a:solidFill>
                <a:schemeClr val="tx1"/>
              </a:solidFill>
              <a:latin typeface="Meiryo" panose="020B0604030504040204" pitchFamily="34" charset="-128"/>
              <a:ea typeface="Meiryo" panose="020B0604030504040204" pitchFamily="34" charset="-128"/>
            </a:endParaRPr>
          </a:p>
        </p:txBody>
      </p:sp>
      <p:sp>
        <p:nvSpPr>
          <p:cNvPr id="9" name="テキスト ボックス 8">
            <a:extLst>
              <a:ext uri="{FF2B5EF4-FFF2-40B4-BE49-F238E27FC236}">
                <a16:creationId xmlns:a16="http://schemas.microsoft.com/office/drawing/2014/main" id="{08994AB7-E614-9F44-B62D-D8104F2B050C}"/>
              </a:ext>
            </a:extLst>
          </p:cNvPr>
          <p:cNvSpPr txBox="1"/>
          <p:nvPr/>
        </p:nvSpPr>
        <p:spPr>
          <a:xfrm>
            <a:off x="612000" y="817357"/>
            <a:ext cx="6755375" cy="400110"/>
          </a:xfrm>
          <a:prstGeom prst="rect">
            <a:avLst/>
          </a:prstGeom>
          <a:noFill/>
        </p:spPr>
        <p:txBody>
          <a:bodyPr wrap="none" rtlCol="0">
            <a:spAutoFit/>
          </a:bodyPr>
          <a:lstStyle/>
          <a:p>
            <a:r>
              <a:rPr lang="ja-JP" altLang="en-US" sz="2000">
                <a:latin typeface="Meiryo" panose="020B0604030504040204" pitchFamily="34" charset="-128"/>
                <a:ea typeface="Meiryo" panose="020B0604030504040204" pitchFamily="34" charset="-128"/>
              </a:rPr>
              <a:t>役割を果たし、期待に応えるために自分が成すべきこと</a:t>
            </a:r>
            <a:endParaRPr lang="en-US" altLang="ja-JP" sz="2000" dirty="0">
              <a:latin typeface="Meiryo" panose="020B0604030504040204" pitchFamily="34" charset="-128"/>
              <a:ea typeface="Meiryo" panose="020B0604030504040204" pitchFamily="34" charset="-128"/>
            </a:endParaRPr>
          </a:p>
        </p:txBody>
      </p:sp>
      <p:sp>
        <p:nvSpPr>
          <p:cNvPr id="8" name="正方形/長方形 7">
            <a:extLst>
              <a:ext uri="{FF2B5EF4-FFF2-40B4-BE49-F238E27FC236}">
                <a16:creationId xmlns:a16="http://schemas.microsoft.com/office/drawing/2014/main" id="{524F6AA8-CFDD-524A-8451-20FE6A4F98B1}"/>
              </a:ext>
            </a:extLst>
          </p:cNvPr>
          <p:cNvSpPr/>
          <p:nvPr/>
        </p:nvSpPr>
        <p:spPr>
          <a:xfrm>
            <a:off x="612000" y="5009674"/>
            <a:ext cx="7920000" cy="12464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2000" u="sng" dirty="0">
              <a:solidFill>
                <a:schemeClr val="tx1"/>
              </a:solidFill>
              <a:latin typeface="Meiryo" panose="020B0604030504040204" pitchFamily="34" charset="-128"/>
              <a:ea typeface="Meiryo" panose="020B0604030504040204" pitchFamily="34" charset="-128"/>
            </a:endParaRPr>
          </a:p>
          <a:p>
            <a:endParaRPr kumimoji="1" lang="ja-JP" altLang="en-US">
              <a:solidFill>
                <a:schemeClr val="tx1"/>
              </a:solidFill>
              <a:latin typeface="Meiryo" panose="020B0604030504040204" pitchFamily="34" charset="-128"/>
              <a:ea typeface="Meiryo" panose="020B0604030504040204" pitchFamily="34" charset="-128"/>
            </a:endParaRPr>
          </a:p>
        </p:txBody>
      </p:sp>
      <p:sp>
        <p:nvSpPr>
          <p:cNvPr id="11" name="テキスト ボックス 10">
            <a:extLst>
              <a:ext uri="{FF2B5EF4-FFF2-40B4-BE49-F238E27FC236}">
                <a16:creationId xmlns:a16="http://schemas.microsoft.com/office/drawing/2014/main" id="{C755F18D-673A-C846-B833-A96041464281}"/>
              </a:ext>
            </a:extLst>
          </p:cNvPr>
          <p:cNvSpPr txBox="1"/>
          <p:nvPr/>
        </p:nvSpPr>
        <p:spPr>
          <a:xfrm>
            <a:off x="612000" y="4625457"/>
            <a:ext cx="3262432" cy="400110"/>
          </a:xfrm>
          <a:prstGeom prst="rect">
            <a:avLst/>
          </a:prstGeom>
          <a:noFill/>
        </p:spPr>
        <p:txBody>
          <a:bodyPr wrap="none" rtlCol="0">
            <a:spAutoFit/>
          </a:bodyPr>
          <a:lstStyle/>
          <a:p>
            <a:r>
              <a:rPr lang="ja-JP" altLang="en-US" sz="2000">
                <a:latin typeface="Meiryo" panose="020B0604030504040204" pitchFamily="34" charset="-128"/>
                <a:ea typeface="Meiryo" panose="020B0604030504040204" pitchFamily="34" charset="-128"/>
              </a:rPr>
              <a:t>上司からのフィードバック</a:t>
            </a:r>
          </a:p>
        </p:txBody>
      </p:sp>
      <p:sp>
        <p:nvSpPr>
          <p:cNvPr id="10" name="テキスト ボックス 9">
            <a:extLst>
              <a:ext uri="{FF2B5EF4-FFF2-40B4-BE49-F238E27FC236}">
                <a16:creationId xmlns:a16="http://schemas.microsoft.com/office/drawing/2014/main" id="{563213B5-7683-B64C-BCD2-CD297C512D18}"/>
              </a:ext>
            </a:extLst>
          </p:cNvPr>
          <p:cNvSpPr txBox="1"/>
          <p:nvPr/>
        </p:nvSpPr>
        <p:spPr>
          <a:xfrm>
            <a:off x="142207" y="3991609"/>
            <a:ext cx="1778051" cy="523220"/>
          </a:xfrm>
          <a:prstGeom prst="rect">
            <a:avLst/>
          </a:prstGeom>
          <a:noFill/>
        </p:spPr>
        <p:txBody>
          <a:bodyPr wrap="none" rtlCol="0">
            <a:spAutoFit/>
          </a:bodyPr>
          <a:lstStyle/>
          <a:p>
            <a:r>
              <a:rPr kumimoji="1" lang="ja-JP" altLang="en-US" sz="2800">
                <a:latin typeface="Meiryo" panose="020B0604030504040204" pitchFamily="34" charset="-128"/>
                <a:ea typeface="Meiryo" panose="020B0604030504040204" pitchFamily="34" charset="-128"/>
              </a:rPr>
              <a:t>課題１</a:t>
            </a:r>
            <a:r>
              <a:rPr kumimoji="1" lang="en-US" altLang="ja-JP" sz="2800" dirty="0">
                <a:latin typeface="Meiryo" panose="020B0604030504040204" pitchFamily="34" charset="-128"/>
                <a:ea typeface="Meiryo" panose="020B0604030504040204" pitchFamily="34" charset="-128"/>
              </a:rPr>
              <a:t>-③</a:t>
            </a:r>
            <a:endParaRPr kumimoji="1" lang="ja-JP" altLang="en-US" sz="280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1164043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99B5466-7914-2D4A-BEF3-94A036F2D90E}"/>
              </a:ext>
            </a:extLst>
          </p:cNvPr>
          <p:cNvSpPr txBox="1"/>
          <p:nvPr/>
        </p:nvSpPr>
        <p:spPr>
          <a:xfrm>
            <a:off x="497576" y="472641"/>
            <a:ext cx="4288353" cy="1508105"/>
          </a:xfrm>
          <a:prstGeom prst="rect">
            <a:avLst/>
          </a:prstGeom>
          <a:noFill/>
        </p:spPr>
        <p:txBody>
          <a:bodyPr wrap="none" rtlCol="0">
            <a:spAutoFit/>
          </a:bodyPr>
          <a:lstStyle/>
          <a:p>
            <a:pPr>
              <a:lnSpc>
                <a:spcPct val="150000"/>
              </a:lnSpc>
            </a:pPr>
            <a:r>
              <a:rPr lang="ja-JP" altLang="en-US" sz="3200">
                <a:latin typeface="Meiryo" panose="020B0604030504040204" pitchFamily="34" charset="-128"/>
                <a:ea typeface="Meiryo" panose="020B0604030504040204" pitchFamily="34" charset="-128"/>
              </a:rPr>
              <a:t>課題</a:t>
            </a:r>
            <a:r>
              <a:rPr lang="en-US" altLang="ja-JP" sz="3200" dirty="0">
                <a:latin typeface="Meiryo" panose="020B0604030504040204" pitchFamily="34" charset="-128"/>
                <a:ea typeface="Meiryo" panose="020B0604030504040204" pitchFamily="34" charset="-128"/>
              </a:rPr>
              <a:t>2</a:t>
            </a:r>
          </a:p>
          <a:p>
            <a:pPr>
              <a:lnSpc>
                <a:spcPct val="150000"/>
              </a:lnSpc>
            </a:pPr>
            <a:r>
              <a:rPr lang="ja-JP" altLang="en-US" sz="3200">
                <a:latin typeface="Meiryo" panose="020B0604030504040204" pitchFamily="34" charset="-128"/>
                <a:ea typeface="Meiryo" panose="020B0604030504040204" pitchFamily="34" charset="-128"/>
              </a:rPr>
              <a:t>自分の会社を紹介する</a:t>
            </a:r>
            <a:endParaRPr lang="en-US" altLang="ja-JP" sz="3200" dirty="0">
              <a:latin typeface="Meiryo" panose="020B0604030504040204" pitchFamily="34" charset="-128"/>
              <a:ea typeface="Meiryo" panose="020B0604030504040204" pitchFamily="34" charset="-128"/>
            </a:endParaRPr>
          </a:p>
        </p:txBody>
      </p:sp>
      <p:sp>
        <p:nvSpPr>
          <p:cNvPr id="3" name="テキスト ボックス 2">
            <a:extLst>
              <a:ext uri="{FF2B5EF4-FFF2-40B4-BE49-F238E27FC236}">
                <a16:creationId xmlns:a16="http://schemas.microsoft.com/office/drawing/2014/main" id="{C1DFB792-AD63-C541-A892-715AFBECB129}"/>
              </a:ext>
            </a:extLst>
          </p:cNvPr>
          <p:cNvSpPr txBox="1"/>
          <p:nvPr/>
        </p:nvSpPr>
        <p:spPr>
          <a:xfrm>
            <a:off x="846711" y="2213502"/>
            <a:ext cx="7482642" cy="2308324"/>
          </a:xfrm>
          <a:prstGeom prst="rect">
            <a:avLst/>
          </a:prstGeom>
          <a:noFill/>
        </p:spPr>
        <p:txBody>
          <a:bodyPr wrap="square" rtlCol="0">
            <a:spAutoFit/>
          </a:bodyPr>
          <a:lstStyle/>
          <a:p>
            <a:r>
              <a:rPr lang="ja-JP" altLang="en-US" sz="2400">
                <a:latin typeface="Meiryo" panose="020B0604030504040204" pitchFamily="34" charset="-128"/>
                <a:ea typeface="Meiryo" panose="020B0604030504040204" pitchFamily="34" charset="-128"/>
              </a:rPr>
              <a:t>上司と相談しながら、</a:t>
            </a:r>
            <a:endParaRPr lang="en-US" altLang="ja-JP" sz="2400" dirty="0">
              <a:latin typeface="Meiryo" panose="020B0604030504040204" pitchFamily="34" charset="-128"/>
              <a:ea typeface="Meiryo" panose="020B0604030504040204" pitchFamily="34" charset="-128"/>
            </a:endParaRPr>
          </a:p>
          <a:p>
            <a:endParaRPr lang="en-US" altLang="ja-JP" sz="2400" dirty="0">
              <a:latin typeface="Meiryo" panose="020B0604030504040204" pitchFamily="34" charset="-128"/>
              <a:ea typeface="Meiryo" panose="020B0604030504040204" pitchFamily="34" charset="-128"/>
            </a:endParaRPr>
          </a:p>
          <a:p>
            <a:pPr marL="457200" indent="-457200">
              <a:buFont typeface="+mj-ea"/>
              <a:buAutoNum type="circleNumDbPlain"/>
            </a:pPr>
            <a:r>
              <a:rPr lang="ja-JP" altLang="en-US" sz="2400">
                <a:latin typeface="Meiryo" panose="020B0604030504040204" pitchFamily="34" charset="-128"/>
                <a:ea typeface="Meiryo" panose="020B0604030504040204" pitchFamily="34" charset="-128"/>
              </a:rPr>
              <a:t>目的に沿って、誰に何を紹介するかを決める</a:t>
            </a:r>
            <a:endParaRPr lang="en-US" altLang="ja-JP" sz="2400" dirty="0">
              <a:latin typeface="Meiryo" panose="020B0604030504040204" pitchFamily="34" charset="-128"/>
              <a:ea typeface="Meiryo" panose="020B0604030504040204" pitchFamily="34" charset="-128"/>
            </a:endParaRPr>
          </a:p>
          <a:p>
            <a:pPr marL="457200" indent="-457200">
              <a:buFont typeface="+mj-ea"/>
              <a:buAutoNum type="circleNumDbPlain"/>
            </a:pPr>
            <a:endParaRPr lang="en-US" altLang="ja-JP" sz="2400" dirty="0">
              <a:latin typeface="Meiryo" panose="020B0604030504040204" pitchFamily="34" charset="-128"/>
              <a:ea typeface="Meiryo" panose="020B0604030504040204" pitchFamily="34" charset="-128"/>
            </a:endParaRPr>
          </a:p>
          <a:p>
            <a:pPr marL="457200" indent="-457200">
              <a:buFont typeface="+mj-lt"/>
              <a:buAutoNum type="circleNumDbPlain"/>
            </a:pPr>
            <a:r>
              <a:rPr lang="ja-JP" altLang="en-US" sz="2400">
                <a:latin typeface="Meiryo" panose="020B0604030504040204" pitchFamily="34" charset="-128"/>
                <a:ea typeface="Meiryo" panose="020B0604030504040204" pitchFamily="34" charset="-128"/>
              </a:rPr>
              <a:t>プレゼンの骨子、構成を決めて</a:t>
            </a:r>
            <a:r>
              <a:rPr lang="en-US" altLang="ja-JP" sz="2400" u="sng" dirty="0">
                <a:latin typeface="Meiryo" panose="020B0604030504040204" pitchFamily="34" charset="-128"/>
                <a:ea typeface="Meiryo" panose="020B0604030504040204" pitchFamily="34" charset="-128"/>
              </a:rPr>
              <a:t>3</a:t>
            </a:r>
            <a:r>
              <a:rPr lang="ja-JP" altLang="en-US" sz="2400" u="sng">
                <a:latin typeface="Meiryo" panose="020B0604030504040204" pitchFamily="34" charset="-128"/>
                <a:ea typeface="Meiryo" panose="020B0604030504040204" pitchFamily="34" charset="-128"/>
              </a:rPr>
              <a:t>分</a:t>
            </a:r>
            <a:r>
              <a:rPr lang="ja-JP" altLang="en-US" sz="2400">
                <a:latin typeface="Meiryo" panose="020B0604030504040204" pitchFamily="34" charset="-128"/>
                <a:ea typeface="Meiryo" panose="020B0604030504040204" pitchFamily="34" charset="-128"/>
              </a:rPr>
              <a:t>で発表できる資料を作成する</a:t>
            </a:r>
            <a:endParaRPr lang="en-US" altLang="ja-JP" sz="2400"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858904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BD1E9447-D712-0B4D-9973-7E860569E5F1}"/>
              </a:ext>
            </a:extLst>
          </p:cNvPr>
          <p:cNvSpPr/>
          <p:nvPr/>
        </p:nvSpPr>
        <p:spPr>
          <a:xfrm>
            <a:off x="1656002" y="1224000"/>
            <a:ext cx="7128000" cy="705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defRPr/>
            </a:pPr>
            <a:r>
              <a:rPr lang="ja-JP" altLang="en-US" sz="2000">
                <a:solidFill>
                  <a:schemeClr val="tx1"/>
                </a:solidFill>
                <a:latin typeface="Meiryo" panose="020B0604030504040204" pitchFamily="34" charset="-128"/>
                <a:ea typeface="Meiryo" panose="020B0604030504040204" pitchFamily="34" charset="-128"/>
              </a:rPr>
              <a:t>会社の素晴らしさを</a:t>
            </a:r>
            <a:r>
              <a:rPr lang="en-US" altLang="ja-JP" sz="2000" dirty="0">
                <a:solidFill>
                  <a:schemeClr val="tx1"/>
                </a:solidFill>
                <a:latin typeface="Meiryo" panose="020B0604030504040204" pitchFamily="34" charset="-128"/>
                <a:ea typeface="Meiryo" panose="020B0604030504040204" pitchFamily="34" charset="-128"/>
              </a:rPr>
              <a:t>PR</a:t>
            </a:r>
            <a:r>
              <a:rPr lang="ja-JP" altLang="en-US" sz="2000">
                <a:solidFill>
                  <a:schemeClr val="tx1"/>
                </a:solidFill>
                <a:latin typeface="Meiryo" panose="020B0604030504040204" pitchFamily="34" charset="-128"/>
                <a:ea typeface="Meiryo" panose="020B0604030504040204" pitchFamily="34" charset="-128"/>
              </a:rPr>
              <a:t>し、知名度の向上とイメージアップを図り、ファンを作る</a:t>
            </a:r>
          </a:p>
        </p:txBody>
      </p:sp>
      <p:sp>
        <p:nvSpPr>
          <p:cNvPr id="6" name="テキスト ボックス 5">
            <a:extLst>
              <a:ext uri="{FF2B5EF4-FFF2-40B4-BE49-F238E27FC236}">
                <a16:creationId xmlns:a16="http://schemas.microsoft.com/office/drawing/2014/main" id="{4D454E18-FDDB-D645-9A69-4974107AD60E}"/>
              </a:ext>
            </a:extLst>
          </p:cNvPr>
          <p:cNvSpPr txBox="1"/>
          <p:nvPr/>
        </p:nvSpPr>
        <p:spPr>
          <a:xfrm>
            <a:off x="495625" y="1224000"/>
            <a:ext cx="697627" cy="400110"/>
          </a:xfrm>
          <a:prstGeom prst="rect">
            <a:avLst/>
          </a:prstGeom>
          <a:noFill/>
        </p:spPr>
        <p:txBody>
          <a:bodyPr wrap="none" rtlCol="0">
            <a:spAutoFit/>
          </a:bodyPr>
          <a:lstStyle/>
          <a:p>
            <a:r>
              <a:rPr lang="ja-JP" altLang="en-US" sz="2000">
                <a:latin typeface="Meiryo" panose="020B0604030504040204" pitchFamily="34" charset="-128"/>
                <a:ea typeface="Meiryo" panose="020B0604030504040204" pitchFamily="34" charset="-128"/>
              </a:rPr>
              <a:t>目的</a:t>
            </a:r>
          </a:p>
        </p:txBody>
      </p:sp>
      <p:sp>
        <p:nvSpPr>
          <p:cNvPr id="10" name="テキスト ボックス 9">
            <a:extLst>
              <a:ext uri="{FF2B5EF4-FFF2-40B4-BE49-F238E27FC236}">
                <a16:creationId xmlns:a16="http://schemas.microsoft.com/office/drawing/2014/main" id="{FD597D22-83AD-5547-82EE-B736C3C15B55}"/>
              </a:ext>
            </a:extLst>
          </p:cNvPr>
          <p:cNvSpPr txBox="1"/>
          <p:nvPr/>
        </p:nvSpPr>
        <p:spPr>
          <a:xfrm>
            <a:off x="495625" y="4054362"/>
            <a:ext cx="697627" cy="400110"/>
          </a:xfrm>
          <a:prstGeom prst="rect">
            <a:avLst/>
          </a:prstGeom>
          <a:noFill/>
        </p:spPr>
        <p:txBody>
          <a:bodyPr wrap="none" rtlCol="0">
            <a:spAutoFit/>
          </a:bodyPr>
          <a:lstStyle/>
          <a:p>
            <a:r>
              <a:rPr lang="ja-JP" altLang="en-US" sz="2000">
                <a:latin typeface="Meiryo" panose="020B0604030504040204" pitchFamily="34" charset="-128"/>
                <a:ea typeface="Meiryo" panose="020B0604030504040204" pitchFamily="34" charset="-128"/>
              </a:rPr>
              <a:t>何を</a:t>
            </a:r>
          </a:p>
        </p:txBody>
      </p:sp>
      <p:sp>
        <p:nvSpPr>
          <p:cNvPr id="11" name="正方形/長方形 10">
            <a:extLst>
              <a:ext uri="{FF2B5EF4-FFF2-40B4-BE49-F238E27FC236}">
                <a16:creationId xmlns:a16="http://schemas.microsoft.com/office/drawing/2014/main" id="{96F1A91E-F79B-9145-AE93-057816B869BD}"/>
              </a:ext>
            </a:extLst>
          </p:cNvPr>
          <p:cNvSpPr/>
          <p:nvPr/>
        </p:nvSpPr>
        <p:spPr>
          <a:xfrm>
            <a:off x="1656002" y="2159999"/>
            <a:ext cx="7128000" cy="16638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2000" dirty="0">
              <a:solidFill>
                <a:schemeClr val="tx1"/>
              </a:solidFill>
              <a:latin typeface="Meiryo" panose="020B0604030504040204" pitchFamily="34" charset="-128"/>
              <a:ea typeface="Meiryo" panose="020B0604030504040204" pitchFamily="34" charset="-128"/>
            </a:endParaRPr>
          </a:p>
        </p:txBody>
      </p:sp>
      <p:sp>
        <p:nvSpPr>
          <p:cNvPr id="12" name="テキスト ボックス 11">
            <a:extLst>
              <a:ext uri="{FF2B5EF4-FFF2-40B4-BE49-F238E27FC236}">
                <a16:creationId xmlns:a16="http://schemas.microsoft.com/office/drawing/2014/main" id="{7908077B-81F7-9B45-81A6-6279D31A98FD}"/>
              </a:ext>
            </a:extLst>
          </p:cNvPr>
          <p:cNvSpPr txBox="1"/>
          <p:nvPr/>
        </p:nvSpPr>
        <p:spPr>
          <a:xfrm>
            <a:off x="495625" y="2160000"/>
            <a:ext cx="697627" cy="400110"/>
          </a:xfrm>
          <a:prstGeom prst="rect">
            <a:avLst/>
          </a:prstGeom>
          <a:noFill/>
        </p:spPr>
        <p:txBody>
          <a:bodyPr wrap="none" rtlCol="0">
            <a:spAutoFit/>
          </a:bodyPr>
          <a:lstStyle/>
          <a:p>
            <a:r>
              <a:rPr lang="ja-JP" altLang="en-US" sz="2000">
                <a:latin typeface="Meiryo" panose="020B0604030504040204" pitchFamily="34" charset="-128"/>
                <a:ea typeface="Meiryo" panose="020B0604030504040204" pitchFamily="34" charset="-128"/>
              </a:rPr>
              <a:t>誰に</a:t>
            </a:r>
          </a:p>
        </p:txBody>
      </p:sp>
      <p:sp>
        <p:nvSpPr>
          <p:cNvPr id="17" name="正方形/長方形 16">
            <a:extLst>
              <a:ext uri="{FF2B5EF4-FFF2-40B4-BE49-F238E27FC236}">
                <a16:creationId xmlns:a16="http://schemas.microsoft.com/office/drawing/2014/main" id="{87298D8D-B0AD-194A-8D00-CBA2BD21A4A8}"/>
              </a:ext>
            </a:extLst>
          </p:cNvPr>
          <p:cNvSpPr/>
          <p:nvPr/>
        </p:nvSpPr>
        <p:spPr>
          <a:xfrm>
            <a:off x="1645923" y="4054362"/>
            <a:ext cx="7128000" cy="21469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2000" dirty="0">
              <a:solidFill>
                <a:schemeClr val="tx1"/>
              </a:solidFill>
              <a:latin typeface="Meiryo" panose="020B0604030504040204" pitchFamily="34" charset="-128"/>
              <a:ea typeface="Meiryo" panose="020B0604030504040204" pitchFamily="34" charset="-128"/>
            </a:endParaRPr>
          </a:p>
        </p:txBody>
      </p:sp>
      <p:sp>
        <p:nvSpPr>
          <p:cNvPr id="18" name="テキスト ボックス 17">
            <a:extLst>
              <a:ext uri="{FF2B5EF4-FFF2-40B4-BE49-F238E27FC236}">
                <a16:creationId xmlns:a16="http://schemas.microsoft.com/office/drawing/2014/main" id="{2474E9C1-B09E-954C-9BF3-1EBE740F926B}"/>
              </a:ext>
            </a:extLst>
          </p:cNvPr>
          <p:cNvSpPr txBox="1"/>
          <p:nvPr/>
        </p:nvSpPr>
        <p:spPr>
          <a:xfrm>
            <a:off x="142207" y="167037"/>
            <a:ext cx="1778051" cy="523220"/>
          </a:xfrm>
          <a:prstGeom prst="rect">
            <a:avLst/>
          </a:prstGeom>
          <a:noFill/>
        </p:spPr>
        <p:txBody>
          <a:bodyPr wrap="none" rtlCol="0">
            <a:spAutoFit/>
          </a:bodyPr>
          <a:lstStyle/>
          <a:p>
            <a:r>
              <a:rPr kumimoji="1" lang="ja-JP" altLang="en-US" sz="2800">
                <a:latin typeface="Meiryo" panose="020B0604030504040204" pitchFamily="34" charset="-128"/>
                <a:ea typeface="Meiryo" panose="020B0604030504040204" pitchFamily="34" charset="-128"/>
              </a:rPr>
              <a:t>課題２</a:t>
            </a:r>
            <a:r>
              <a:rPr kumimoji="1" lang="en-US" altLang="ja-JP" sz="2800" dirty="0">
                <a:latin typeface="Meiryo" panose="020B0604030504040204" pitchFamily="34" charset="-128"/>
                <a:ea typeface="Meiryo" panose="020B0604030504040204" pitchFamily="34" charset="-128"/>
              </a:rPr>
              <a:t>-①</a:t>
            </a:r>
            <a:endParaRPr kumimoji="1" lang="ja-JP" altLang="en-US" sz="280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732583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BD1E9447-D712-0B4D-9973-7E860569E5F1}"/>
              </a:ext>
            </a:extLst>
          </p:cNvPr>
          <p:cNvSpPr/>
          <p:nvPr/>
        </p:nvSpPr>
        <p:spPr>
          <a:xfrm>
            <a:off x="1656002" y="1224000"/>
            <a:ext cx="7128000" cy="705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defRPr/>
            </a:pPr>
            <a:r>
              <a:rPr lang="ja-JP" altLang="en-US" sz="2000">
                <a:solidFill>
                  <a:schemeClr val="tx1"/>
                </a:solidFill>
                <a:latin typeface="Meiryo" panose="020B0604030504040204" pitchFamily="34" charset="-128"/>
                <a:ea typeface="Meiryo" panose="020B0604030504040204" pitchFamily="34" charset="-128"/>
              </a:rPr>
              <a:t>会社の素晴らしさを</a:t>
            </a:r>
            <a:r>
              <a:rPr lang="en-US" altLang="ja-JP" sz="2000" dirty="0">
                <a:solidFill>
                  <a:schemeClr val="tx1"/>
                </a:solidFill>
                <a:latin typeface="Meiryo" panose="020B0604030504040204" pitchFamily="34" charset="-128"/>
                <a:ea typeface="Meiryo" panose="020B0604030504040204" pitchFamily="34" charset="-128"/>
              </a:rPr>
              <a:t>PR</a:t>
            </a:r>
            <a:r>
              <a:rPr lang="ja-JP" altLang="en-US" sz="2000">
                <a:solidFill>
                  <a:schemeClr val="tx1"/>
                </a:solidFill>
                <a:latin typeface="Meiryo" panose="020B0604030504040204" pitchFamily="34" charset="-128"/>
                <a:ea typeface="Meiryo" panose="020B0604030504040204" pitchFamily="34" charset="-128"/>
              </a:rPr>
              <a:t>し、知名度の向上とイメージアップを図り、ファンを作る</a:t>
            </a:r>
          </a:p>
        </p:txBody>
      </p:sp>
      <p:sp>
        <p:nvSpPr>
          <p:cNvPr id="6" name="テキスト ボックス 5">
            <a:extLst>
              <a:ext uri="{FF2B5EF4-FFF2-40B4-BE49-F238E27FC236}">
                <a16:creationId xmlns:a16="http://schemas.microsoft.com/office/drawing/2014/main" id="{4D454E18-FDDB-D645-9A69-4974107AD60E}"/>
              </a:ext>
            </a:extLst>
          </p:cNvPr>
          <p:cNvSpPr txBox="1"/>
          <p:nvPr/>
        </p:nvSpPr>
        <p:spPr>
          <a:xfrm>
            <a:off x="495625" y="1224000"/>
            <a:ext cx="697627" cy="400110"/>
          </a:xfrm>
          <a:prstGeom prst="rect">
            <a:avLst/>
          </a:prstGeom>
          <a:noFill/>
        </p:spPr>
        <p:txBody>
          <a:bodyPr wrap="none" rtlCol="0">
            <a:spAutoFit/>
          </a:bodyPr>
          <a:lstStyle/>
          <a:p>
            <a:r>
              <a:rPr lang="ja-JP" altLang="en-US" sz="2000">
                <a:latin typeface="Meiryo" panose="020B0604030504040204" pitchFamily="34" charset="-128"/>
                <a:ea typeface="Meiryo" panose="020B0604030504040204" pitchFamily="34" charset="-128"/>
              </a:rPr>
              <a:t>目的</a:t>
            </a:r>
          </a:p>
        </p:txBody>
      </p:sp>
      <p:sp>
        <p:nvSpPr>
          <p:cNvPr id="10" name="テキスト ボックス 9">
            <a:extLst>
              <a:ext uri="{FF2B5EF4-FFF2-40B4-BE49-F238E27FC236}">
                <a16:creationId xmlns:a16="http://schemas.microsoft.com/office/drawing/2014/main" id="{FD597D22-83AD-5547-82EE-B736C3C15B55}"/>
              </a:ext>
            </a:extLst>
          </p:cNvPr>
          <p:cNvSpPr txBox="1"/>
          <p:nvPr/>
        </p:nvSpPr>
        <p:spPr>
          <a:xfrm>
            <a:off x="495625" y="4054362"/>
            <a:ext cx="697627" cy="400110"/>
          </a:xfrm>
          <a:prstGeom prst="rect">
            <a:avLst/>
          </a:prstGeom>
          <a:noFill/>
        </p:spPr>
        <p:txBody>
          <a:bodyPr wrap="none" rtlCol="0">
            <a:spAutoFit/>
          </a:bodyPr>
          <a:lstStyle/>
          <a:p>
            <a:r>
              <a:rPr lang="ja-JP" altLang="en-US" sz="2000">
                <a:latin typeface="Meiryo" panose="020B0604030504040204" pitchFamily="34" charset="-128"/>
                <a:ea typeface="Meiryo" panose="020B0604030504040204" pitchFamily="34" charset="-128"/>
              </a:rPr>
              <a:t>何を</a:t>
            </a:r>
          </a:p>
        </p:txBody>
      </p:sp>
      <p:sp>
        <p:nvSpPr>
          <p:cNvPr id="11" name="正方形/長方形 10">
            <a:extLst>
              <a:ext uri="{FF2B5EF4-FFF2-40B4-BE49-F238E27FC236}">
                <a16:creationId xmlns:a16="http://schemas.microsoft.com/office/drawing/2014/main" id="{96F1A91E-F79B-9145-AE93-057816B869BD}"/>
              </a:ext>
            </a:extLst>
          </p:cNvPr>
          <p:cNvSpPr/>
          <p:nvPr/>
        </p:nvSpPr>
        <p:spPr>
          <a:xfrm>
            <a:off x="1656002" y="2159999"/>
            <a:ext cx="7128000" cy="16638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2000" dirty="0">
              <a:solidFill>
                <a:schemeClr val="tx1"/>
              </a:solidFill>
              <a:latin typeface="Meiryo" panose="020B0604030504040204" pitchFamily="34" charset="-128"/>
              <a:ea typeface="Meiryo" panose="020B0604030504040204" pitchFamily="34" charset="-128"/>
            </a:endParaRPr>
          </a:p>
        </p:txBody>
      </p:sp>
      <p:sp>
        <p:nvSpPr>
          <p:cNvPr id="12" name="テキスト ボックス 11">
            <a:extLst>
              <a:ext uri="{FF2B5EF4-FFF2-40B4-BE49-F238E27FC236}">
                <a16:creationId xmlns:a16="http://schemas.microsoft.com/office/drawing/2014/main" id="{7908077B-81F7-9B45-81A6-6279D31A98FD}"/>
              </a:ext>
            </a:extLst>
          </p:cNvPr>
          <p:cNvSpPr txBox="1"/>
          <p:nvPr/>
        </p:nvSpPr>
        <p:spPr>
          <a:xfrm>
            <a:off x="495625" y="2160000"/>
            <a:ext cx="697627" cy="400110"/>
          </a:xfrm>
          <a:prstGeom prst="rect">
            <a:avLst/>
          </a:prstGeom>
          <a:noFill/>
        </p:spPr>
        <p:txBody>
          <a:bodyPr wrap="none" rtlCol="0">
            <a:spAutoFit/>
          </a:bodyPr>
          <a:lstStyle/>
          <a:p>
            <a:r>
              <a:rPr lang="ja-JP" altLang="en-US" sz="2000">
                <a:latin typeface="Meiryo" panose="020B0604030504040204" pitchFamily="34" charset="-128"/>
                <a:ea typeface="Meiryo" panose="020B0604030504040204" pitchFamily="34" charset="-128"/>
              </a:rPr>
              <a:t>誰に</a:t>
            </a:r>
          </a:p>
        </p:txBody>
      </p:sp>
      <p:sp>
        <p:nvSpPr>
          <p:cNvPr id="17" name="正方形/長方形 16">
            <a:extLst>
              <a:ext uri="{FF2B5EF4-FFF2-40B4-BE49-F238E27FC236}">
                <a16:creationId xmlns:a16="http://schemas.microsoft.com/office/drawing/2014/main" id="{87298D8D-B0AD-194A-8D00-CBA2BD21A4A8}"/>
              </a:ext>
            </a:extLst>
          </p:cNvPr>
          <p:cNvSpPr/>
          <p:nvPr/>
        </p:nvSpPr>
        <p:spPr>
          <a:xfrm>
            <a:off x="1645923" y="4054362"/>
            <a:ext cx="7128000" cy="21469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2000" dirty="0">
              <a:solidFill>
                <a:schemeClr val="tx1"/>
              </a:solidFill>
              <a:latin typeface="Meiryo" panose="020B0604030504040204" pitchFamily="34" charset="-128"/>
              <a:ea typeface="Meiryo" panose="020B0604030504040204" pitchFamily="34" charset="-128"/>
            </a:endParaRPr>
          </a:p>
        </p:txBody>
      </p:sp>
      <p:sp>
        <p:nvSpPr>
          <p:cNvPr id="18" name="テキスト ボックス 17">
            <a:extLst>
              <a:ext uri="{FF2B5EF4-FFF2-40B4-BE49-F238E27FC236}">
                <a16:creationId xmlns:a16="http://schemas.microsoft.com/office/drawing/2014/main" id="{2474E9C1-B09E-954C-9BF3-1EBE740F926B}"/>
              </a:ext>
            </a:extLst>
          </p:cNvPr>
          <p:cNvSpPr txBox="1"/>
          <p:nvPr/>
        </p:nvSpPr>
        <p:spPr>
          <a:xfrm>
            <a:off x="142207" y="167037"/>
            <a:ext cx="3605704" cy="523220"/>
          </a:xfrm>
          <a:prstGeom prst="rect">
            <a:avLst/>
          </a:prstGeom>
          <a:noFill/>
        </p:spPr>
        <p:txBody>
          <a:bodyPr wrap="square" rtlCol="0">
            <a:spAutoFit/>
          </a:bodyPr>
          <a:lstStyle/>
          <a:p>
            <a:r>
              <a:rPr kumimoji="1" lang="ja-JP" altLang="en-US" sz="2800" dirty="0">
                <a:latin typeface="Meiryo" panose="020B0604030504040204" pitchFamily="34" charset="-128"/>
                <a:ea typeface="Meiryo" panose="020B0604030504040204" pitchFamily="34" charset="-128"/>
              </a:rPr>
              <a:t>課題２</a:t>
            </a:r>
            <a:r>
              <a:rPr kumimoji="1" lang="en-US" altLang="ja-JP" sz="2800" dirty="0">
                <a:latin typeface="Meiryo" panose="020B0604030504040204" pitchFamily="34" charset="-128"/>
                <a:ea typeface="Meiryo" panose="020B0604030504040204" pitchFamily="34" charset="-128"/>
              </a:rPr>
              <a:t>-①</a:t>
            </a:r>
            <a:r>
              <a:rPr kumimoji="1" lang="ja-JP" altLang="en-US" sz="2800" dirty="0">
                <a:latin typeface="Meiryo" panose="020B0604030504040204" pitchFamily="34" charset="-128"/>
                <a:ea typeface="Meiryo" panose="020B0604030504040204" pitchFamily="34" charset="-128"/>
              </a:rPr>
              <a:t>　</a:t>
            </a:r>
          </a:p>
        </p:txBody>
      </p:sp>
      <p:sp>
        <p:nvSpPr>
          <p:cNvPr id="9" name="角丸四角形吹き出し 8">
            <a:extLst>
              <a:ext uri="{FF2B5EF4-FFF2-40B4-BE49-F238E27FC236}">
                <a16:creationId xmlns:a16="http://schemas.microsoft.com/office/drawing/2014/main" id="{4E67AC6E-9351-5848-B780-D4549AC090EA}"/>
              </a:ext>
            </a:extLst>
          </p:cNvPr>
          <p:cNvSpPr/>
          <p:nvPr/>
        </p:nvSpPr>
        <p:spPr>
          <a:xfrm>
            <a:off x="2729473" y="1939834"/>
            <a:ext cx="1432118" cy="1428744"/>
          </a:xfrm>
          <a:prstGeom prst="wedgeRoundRectCallout">
            <a:avLst>
              <a:gd name="adj1" fmla="val -109150"/>
              <a:gd name="adj2" fmla="val -13868"/>
              <a:gd name="adj3" fmla="val 1666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a:solidFill>
                  <a:schemeClr val="tx1"/>
                </a:solidFill>
                <a:latin typeface="Meiryo" panose="020B0604030504040204" pitchFamily="34" charset="-128"/>
                <a:ea typeface="Meiryo" panose="020B0604030504040204" pitchFamily="34" charset="-128"/>
              </a:rPr>
              <a:t>顧客</a:t>
            </a:r>
            <a:endParaRPr lang="en-US" altLang="ja-JP" dirty="0">
              <a:solidFill>
                <a:schemeClr val="tx1"/>
              </a:solidFill>
              <a:latin typeface="Meiryo" panose="020B0604030504040204" pitchFamily="34" charset="-128"/>
              <a:ea typeface="Meiryo" panose="020B0604030504040204" pitchFamily="34" charset="-128"/>
            </a:endParaRPr>
          </a:p>
          <a:p>
            <a:r>
              <a:rPr lang="ja-JP" altLang="en-US">
                <a:solidFill>
                  <a:schemeClr val="tx1"/>
                </a:solidFill>
                <a:latin typeface="Meiryo" panose="020B0604030504040204" pitchFamily="34" charset="-128"/>
                <a:ea typeface="Meiryo" panose="020B0604030504040204" pitchFamily="34" charset="-128"/>
              </a:rPr>
              <a:t>取引先</a:t>
            </a:r>
            <a:endParaRPr lang="en-US" altLang="ja-JP" dirty="0">
              <a:solidFill>
                <a:schemeClr val="tx1"/>
              </a:solidFill>
              <a:latin typeface="Meiryo" panose="020B0604030504040204" pitchFamily="34" charset="-128"/>
              <a:ea typeface="Meiryo" panose="020B0604030504040204" pitchFamily="34" charset="-128"/>
            </a:endParaRPr>
          </a:p>
          <a:p>
            <a:r>
              <a:rPr lang="ja-JP" altLang="en-US">
                <a:solidFill>
                  <a:schemeClr val="tx1"/>
                </a:solidFill>
                <a:latin typeface="Meiryo" panose="020B0604030504040204" pitchFamily="34" charset="-128"/>
                <a:ea typeface="Meiryo" panose="020B0604030504040204" pitchFamily="34" charset="-128"/>
              </a:rPr>
              <a:t>消費者</a:t>
            </a:r>
            <a:endParaRPr lang="en-US" altLang="ja-JP" dirty="0">
              <a:solidFill>
                <a:schemeClr val="tx1"/>
              </a:solidFill>
              <a:latin typeface="Meiryo" panose="020B0604030504040204" pitchFamily="34" charset="-128"/>
              <a:ea typeface="Meiryo" panose="020B0604030504040204" pitchFamily="34" charset="-128"/>
            </a:endParaRPr>
          </a:p>
          <a:p>
            <a:r>
              <a:rPr lang="en-US" altLang="ja-JP" dirty="0">
                <a:solidFill>
                  <a:schemeClr val="tx1"/>
                </a:solidFill>
                <a:latin typeface="Meiryo" panose="020B0604030504040204" pitchFamily="34" charset="-128"/>
                <a:ea typeface="Meiryo" panose="020B0604030504040204" pitchFamily="34" charset="-128"/>
              </a:rPr>
              <a:t>……etc.</a:t>
            </a:r>
          </a:p>
        </p:txBody>
      </p:sp>
      <p:sp>
        <p:nvSpPr>
          <p:cNvPr id="13" name="角丸四角形吹き出し 12">
            <a:extLst>
              <a:ext uri="{FF2B5EF4-FFF2-40B4-BE49-F238E27FC236}">
                <a16:creationId xmlns:a16="http://schemas.microsoft.com/office/drawing/2014/main" id="{983298F6-F1B3-AF44-B34F-74AA4F14A03D}"/>
              </a:ext>
            </a:extLst>
          </p:cNvPr>
          <p:cNvSpPr/>
          <p:nvPr/>
        </p:nvSpPr>
        <p:spPr>
          <a:xfrm>
            <a:off x="2729473" y="4254417"/>
            <a:ext cx="1723820" cy="1431488"/>
          </a:xfrm>
          <a:prstGeom prst="wedgeRoundRectCallout">
            <a:avLst>
              <a:gd name="adj1" fmla="val -97356"/>
              <a:gd name="adj2" fmla="val -40892"/>
              <a:gd name="adj3" fmla="val 1666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a:solidFill>
                  <a:schemeClr val="tx1"/>
                </a:solidFill>
                <a:latin typeface="Meiryo" panose="020B0604030504040204" pitchFamily="34" charset="-128"/>
                <a:ea typeface="Meiryo" panose="020B0604030504040204" pitchFamily="34" charset="-128"/>
              </a:rPr>
              <a:t>会社の事業</a:t>
            </a:r>
            <a:endParaRPr lang="en-US" altLang="ja-JP" dirty="0">
              <a:solidFill>
                <a:schemeClr val="tx1"/>
              </a:solidFill>
              <a:latin typeface="Meiryo" panose="020B0604030504040204" pitchFamily="34" charset="-128"/>
              <a:ea typeface="Meiryo" panose="020B0604030504040204" pitchFamily="34" charset="-128"/>
            </a:endParaRPr>
          </a:p>
          <a:p>
            <a:r>
              <a:rPr lang="ja-JP" altLang="en-US">
                <a:solidFill>
                  <a:schemeClr val="tx1"/>
                </a:solidFill>
                <a:latin typeface="Meiryo" panose="020B0604030504040204" pitchFamily="34" charset="-128"/>
                <a:ea typeface="Meiryo" panose="020B0604030504040204" pitchFamily="34" charset="-128"/>
              </a:rPr>
              <a:t>会社の商品</a:t>
            </a:r>
            <a:endParaRPr lang="en-US" altLang="ja-JP" dirty="0">
              <a:solidFill>
                <a:schemeClr val="tx1"/>
              </a:solidFill>
              <a:latin typeface="Meiryo" panose="020B0604030504040204" pitchFamily="34" charset="-128"/>
              <a:ea typeface="Meiryo" panose="020B0604030504040204" pitchFamily="34" charset="-128"/>
            </a:endParaRPr>
          </a:p>
          <a:p>
            <a:r>
              <a:rPr lang="ja-JP" altLang="en-US">
                <a:solidFill>
                  <a:schemeClr val="tx1"/>
                </a:solidFill>
                <a:latin typeface="Meiryo" panose="020B0604030504040204" pitchFamily="34" charset="-128"/>
                <a:ea typeface="Meiryo" panose="020B0604030504040204" pitchFamily="34" charset="-128"/>
              </a:rPr>
              <a:t>地域貢献</a:t>
            </a:r>
            <a:endParaRPr lang="en-US" altLang="ja-JP" dirty="0">
              <a:solidFill>
                <a:schemeClr val="tx1"/>
              </a:solidFill>
              <a:latin typeface="Meiryo" panose="020B0604030504040204" pitchFamily="34" charset="-128"/>
              <a:ea typeface="Meiryo" panose="020B0604030504040204" pitchFamily="34" charset="-128"/>
            </a:endParaRPr>
          </a:p>
          <a:p>
            <a:r>
              <a:rPr lang="en-US" altLang="ja-JP" dirty="0">
                <a:solidFill>
                  <a:schemeClr val="tx1"/>
                </a:solidFill>
                <a:latin typeface="Meiryo" panose="020B0604030504040204" pitchFamily="34" charset="-128"/>
                <a:ea typeface="Meiryo" panose="020B0604030504040204" pitchFamily="34" charset="-128"/>
              </a:rPr>
              <a:t>……etc.</a:t>
            </a:r>
            <a:endParaRPr kumimoji="1" lang="ja-JP" altLang="en-US"/>
          </a:p>
        </p:txBody>
      </p:sp>
      <p:sp>
        <p:nvSpPr>
          <p:cNvPr id="14" name="テキスト ボックス 13">
            <a:extLst>
              <a:ext uri="{FF2B5EF4-FFF2-40B4-BE49-F238E27FC236}">
                <a16:creationId xmlns:a16="http://schemas.microsoft.com/office/drawing/2014/main" id="{FCF75610-A499-4EB2-BD1D-A54BE950F49A}"/>
              </a:ext>
            </a:extLst>
          </p:cNvPr>
          <p:cNvSpPr txBox="1"/>
          <p:nvPr/>
        </p:nvSpPr>
        <p:spPr>
          <a:xfrm>
            <a:off x="6722531" y="167037"/>
            <a:ext cx="2161823" cy="369332"/>
          </a:xfrm>
          <a:prstGeom prst="rect">
            <a:avLst/>
          </a:prstGeom>
          <a:noFill/>
        </p:spPr>
        <p:txBody>
          <a:bodyPr wrap="square">
            <a:spAutoFit/>
          </a:bodyPr>
          <a:lstStyle/>
          <a:p>
            <a:r>
              <a:rPr kumimoji="1" lang="ja-JP" altLang="en-US" sz="1800" dirty="0">
                <a:latin typeface="Meiryo" panose="020B0604030504040204" pitchFamily="34" charset="-128"/>
                <a:ea typeface="Meiryo" panose="020B0604030504040204" pitchFamily="34" charset="-128"/>
              </a:rPr>
              <a:t>補足説明のページ</a:t>
            </a:r>
            <a:endParaRPr lang="ja-JP" altLang="en-US" dirty="0"/>
          </a:p>
        </p:txBody>
      </p:sp>
    </p:spTree>
    <p:extLst>
      <p:ext uri="{BB962C8B-B14F-4D97-AF65-F5344CB8AC3E}">
        <p14:creationId xmlns:p14="http://schemas.microsoft.com/office/powerpoint/2010/main" val="1189278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2474E9C1-B09E-954C-9BF3-1EBE740F926B}"/>
              </a:ext>
            </a:extLst>
          </p:cNvPr>
          <p:cNvSpPr txBox="1"/>
          <p:nvPr/>
        </p:nvSpPr>
        <p:spPr>
          <a:xfrm>
            <a:off x="142207" y="167037"/>
            <a:ext cx="1778051" cy="523220"/>
          </a:xfrm>
          <a:prstGeom prst="rect">
            <a:avLst/>
          </a:prstGeom>
          <a:noFill/>
        </p:spPr>
        <p:txBody>
          <a:bodyPr wrap="none" rtlCol="0">
            <a:spAutoFit/>
          </a:bodyPr>
          <a:lstStyle/>
          <a:p>
            <a:r>
              <a:rPr kumimoji="1" lang="ja-JP" altLang="en-US" sz="2800">
                <a:latin typeface="Meiryo" panose="020B0604030504040204" pitchFamily="34" charset="-128"/>
                <a:ea typeface="Meiryo" panose="020B0604030504040204" pitchFamily="34" charset="-128"/>
              </a:rPr>
              <a:t>課題２</a:t>
            </a:r>
            <a:r>
              <a:rPr kumimoji="1" lang="en-US" altLang="ja-JP" sz="2800" dirty="0">
                <a:latin typeface="Meiryo" panose="020B0604030504040204" pitchFamily="34" charset="-128"/>
                <a:ea typeface="Meiryo" panose="020B0604030504040204" pitchFamily="34" charset="-128"/>
              </a:rPr>
              <a:t>-②</a:t>
            </a:r>
            <a:endParaRPr kumimoji="1" lang="ja-JP" altLang="en-US" sz="2800">
              <a:latin typeface="Meiryo" panose="020B0604030504040204" pitchFamily="34" charset="-128"/>
              <a:ea typeface="Meiryo" panose="020B0604030504040204" pitchFamily="34" charset="-128"/>
            </a:endParaRPr>
          </a:p>
        </p:txBody>
      </p:sp>
      <p:grpSp>
        <p:nvGrpSpPr>
          <p:cNvPr id="3" name="グループ化 2">
            <a:extLst>
              <a:ext uri="{FF2B5EF4-FFF2-40B4-BE49-F238E27FC236}">
                <a16:creationId xmlns:a16="http://schemas.microsoft.com/office/drawing/2014/main" id="{4B72A6B9-0433-47DB-B7B7-CC19FB68A4C6}"/>
              </a:ext>
            </a:extLst>
          </p:cNvPr>
          <p:cNvGrpSpPr/>
          <p:nvPr/>
        </p:nvGrpSpPr>
        <p:grpSpPr>
          <a:xfrm>
            <a:off x="1088967" y="1689023"/>
            <a:ext cx="6966066" cy="1379913"/>
            <a:chOff x="1213658" y="2061556"/>
            <a:chExt cx="6966066" cy="1379913"/>
          </a:xfrm>
        </p:grpSpPr>
        <p:sp>
          <p:nvSpPr>
            <p:cNvPr id="2" name="角丸四角形 1">
              <a:extLst>
                <a:ext uri="{FF2B5EF4-FFF2-40B4-BE49-F238E27FC236}">
                  <a16:creationId xmlns:a16="http://schemas.microsoft.com/office/drawing/2014/main" id="{C37B6875-B2F0-D841-80E3-590D322D5CBB}"/>
                </a:ext>
              </a:extLst>
            </p:cNvPr>
            <p:cNvSpPr/>
            <p:nvPr/>
          </p:nvSpPr>
          <p:spPr>
            <a:xfrm>
              <a:off x="1213658" y="2061556"/>
              <a:ext cx="6966066" cy="1379913"/>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BD1E9447-D712-0B4D-9973-7E860569E5F1}"/>
                </a:ext>
              </a:extLst>
            </p:cNvPr>
            <p:cNvSpPr/>
            <p:nvPr/>
          </p:nvSpPr>
          <p:spPr>
            <a:xfrm>
              <a:off x="1567834" y="2545993"/>
              <a:ext cx="6257714" cy="4110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defRPr/>
              </a:pPr>
              <a:r>
                <a:rPr lang="ja-JP" altLang="en-US" sz="2000" dirty="0">
                  <a:solidFill>
                    <a:schemeClr val="tx1"/>
                  </a:solidFill>
                  <a:latin typeface="Meiryo" panose="020B0604030504040204" pitchFamily="34" charset="-128"/>
                  <a:ea typeface="Meiryo" panose="020B0604030504040204" pitchFamily="34" charset="-128"/>
                </a:rPr>
                <a:t>課題２</a:t>
              </a:r>
              <a:r>
                <a:rPr lang="en-US" altLang="ja-JP" sz="2000" dirty="0">
                  <a:solidFill>
                    <a:schemeClr val="tx1"/>
                  </a:solidFill>
                  <a:latin typeface="Meiryo" panose="020B0604030504040204" pitchFamily="34" charset="-128"/>
                  <a:ea typeface="Meiryo" panose="020B0604030504040204" pitchFamily="34" charset="-128"/>
                </a:rPr>
                <a:t>-②</a:t>
              </a:r>
              <a:r>
                <a:rPr lang="ja-JP" altLang="en-US" sz="2000" dirty="0">
                  <a:solidFill>
                    <a:schemeClr val="tx1"/>
                  </a:solidFill>
                  <a:latin typeface="Meiryo" panose="020B0604030504040204" pitchFamily="34" charset="-128"/>
                  <a:ea typeface="Meiryo" panose="020B0604030504040204" pitchFamily="34" charset="-128"/>
                </a:rPr>
                <a:t>　会社紹介については、形式、枚数は自由</a:t>
              </a:r>
              <a:endParaRPr lang="en-US" altLang="ja-JP" sz="2000" dirty="0">
                <a:solidFill>
                  <a:schemeClr val="tx1"/>
                </a:solidFill>
                <a:latin typeface="Meiryo" panose="020B0604030504040204" pitchFamily="34" charset="-128"/>
                <a:ea typeface="Meiryo" panose="020B0604030504040204" pitchFamily="34" charset="-128"/>
              </a:endParaRPr>
            </a:p>
          </p:txBody>
        </p:sp>
      </p:grpSp>
    </p:spTree>
    <p:extLst>
      <p:ext uri="{BB962C8B-B14F-4D97-AF65-F5344CB8AC3E}">
        <p14:creationId xmlns:p14="http://schemas.microsoft.com/office/powerpoint/2010/main" val="2828817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B6ADDAC4-8E4F-4128-87EE-75C31DFF238D}"/>
              </a:ext>
            </a:extLst>
          </p:cNvPr>
          <p:cNvSpPr txBox="1"/>
          <p:nvPr/>
        </p:nvSpPr>
        <p:spPr>
          <a:xfrm>
            <a:off x="582006" y="548604"/>
            <a:ext cx="8370084" cy="5222392"/>
          </a:xfrm>
          <a:prstGeom prst="rect">
            <a:avLst/>
          </a:prstGeom>
          <a:noFill/>
        </p:spPr>
        <p:txBody>
          <a:bodyPr wrap="square" rtlCol="0">
            <a:spAutoFit/>
          </a:bodyPr>
          <a:lstStyle/>
          <a:p>
            <a:pPr>
              <a:lnSpc>
                <a:spcPts val="2800"/>
              </a:lnSpc>
            </a:pPr>
            <a:r>
              <a:rPr kumimoji="1" lang="ja-JP" altLang="en-US" sz="2400" dirty="0">
                <a:latin typeface="+mn-ea"/>
              </a:rPr>
              <a:t>◆課題の提出について</a:t>
            </a:r>
            <a:endParaRPr kumimoji="1" lang="en-US" altLang="ja-JP" sz="2400" dirty="0">
              <a:latin typeface="+mn-ea"/>
            </a:endParaRPr>
          </a:p>
          <a:p>
            <a:pPr>
              <a:lnSpc>
                <a:spcPts val="2800"/>
              </a:lnSpc>
            </a:pPr>
            <a:r>
              <a:rPr kumimoji="1" lang="ja-JP" altLang="en-US" sz="1600" dirty="0">
                <a:latin typeface="+mn-ea"/>
              </a:rPr>
              <a:t>　　１． </a:t>
            </a:r>
            <a:r>
              <a:rPr lang="ja-JP" altLang="en-US" sz="1600" dirty="0">
                <a:latin typeface="+mn-ea"/>
              </a:rPr>
              <a:t>課題フォーマットを</a:t>
            </a:r>
            <a:r>
              <a:rPr kumimoji="1" lang="en-US" altLang="ja-JP" sz="1600" dirty="0">
                <a:latin typeface="+mn-ea"/>
              </a:rPr>
              <a:t>WEB</a:t>
            </a:r>
            <a:r>
              <a:rPr kumimoji="1" lang="ja-JP" altLang="en-US" sz="1600" dirty="0">
                <a:latin typeface="+mn-ea"/>
              </a:rPr>
              <a:t>サイトよりダウンロード</a:t>
            </a:r>
            <a:r>
              <a:rPr lang="ja-JP" altLang="en-US" sz="1600" dirty="0">
                <a:latin typeface="+mn-ea"/>
              </a:rPr>
              <a:t>し、パワーポイントで作成のこと。</a:t>
            </a:r>
            <a:endParaRPr lang="en-US" altLang="ja-JP" sz="1600" dirty="0">
              <a:latin typeface="+mn-ea"/>
            </a:endParaRPr>
          </a:p>
          <a:p>
            <a:pPr>
              <a:lnSpc>
                <a:spcPts val="2800"/>
              </a:lnSpc>
            </a:pPr>
            <a:r>
              <a:rPr lang="ja-JP" altLang="en-US" sz="1600" dirty="0">
                <a:latin typeface="+mn-ea"/>
              </a:rPr>
              <a:t>　　　・課題フォーマットは下記</a:t>
            </a:r>
            <a:r>
              <a:rPr lang="en-US" altLang="ja-JP" sz="1600" dirty="0">
                <a:latin typeface="+mn-ea"/>
              </a:rPr>
              <a:t>URL</a:t>
            </a:r>
            <a:r>
              <a:rPr lang="ja-JP" altLang="en-US" sz="1600" dirty="0">
                <a:latin typeface="+mn-ea"/>
              </a:rPr>
              <a:t>よりダウンロード下さい。</a:t>
            </a:r>
            <a:endParaRPr lang="en-US" altLang="ja-JP" sz="1600" dirty="0">
              <a:latin typeface="+mn-ea"/>
            </a:endParaRPr>
          </a:p>
          <a:p>
            <a:pPr>
              <a:lnSpc>
                <a:spcPts val="2800"/>
              </a:lnSpc>
            </a:pPr>
            <a:r>
              <a:rPr lang="ja-JP" altLang="en-US" sz="1600" dirty="0">
                <a:latin typeface="+mn-ea"/>
              </a:rPr>
              <a:t>　 　　　 </a:t>
            </a:r>
            <a:r>
              <a:rPr lang="en-US" altLang="ja-JP" sz="1600" dirty="0">
                <a:latin typeface="+mn-ea"/>
                <a:hlinkClick r:id="rId3"/>
              </a:rPr>
              <a:t> https://www.ksmasters.jp/</a:t>
            </a:r>
            <a:r>
              <a:rPr lang="ja-JP" altLang="en-US" sz="1200" dirty="0">
                <a:latin typeface="+mn-ea"/>
              </a:rPr>
              <a:t>　</a:t>
            </a:r>
            <a:r>
              <a:rPr lang="ja-JP" altLang="en-US" sz="1400" dirty="0">
                <a:latin typeface="+mn-ea"/>
              </a:rPr>
              <a:t>（北大阪経営支援マスターズ</a:t>
            </a:r>
            <a:r>
              <a:rPr lang="en-US" altLang="ja-JP" sz="1400" dirty="0">
                <a:latin typeface="+mn-ea"/>
              </a:rPr>
              <a:t>HP</a:t>
            </a:r>
            <a:r>
              <a:rPr lang="ja-JP" altLang="en-US" sz="1400" dirty="0">
                <a:latin typeface="+mn-ea"/>
              </a:rPr>
              <a:t>）</a:t>
            </a:r>
            <a:endParaRPr lang="ja-JP" altLang="en-US" sz="1600" dirty="0">
              <a:latin typeface="+mn-ea"/>
            </a:endParaRPr>
          </a:p>
          <a:p>
            <a:pPr>
              <a:lnSpc>
                <a:spcPts val="2800"/>
              </a:lnSpc>
            </a:pPr>
            <a:r>
              <a:rPr kumimoji="1" lang="ja-JP" altLang="en-US" dirty="0">
                <a:latin typeface="+mn-ea"/>
              </a:rPr>
              <a:t>　　２．課題２</a:t>
            </a:r>
            <a:r>
              <a:rPr kumimoji="1" lang="en-US" altLang="ja-JP" dirty="0">
                <a:latin typeface="+mn-ea"/>
              </a:rPr>
              <a:t>-</a:t>
            </a:r>
            <a:r>
              <a:rPr lang="ja-JP" altLang="en-US" dirty="0">
                <a:latin typeface="+mn-ea"/>
              </a:rPr>
              <a:t>②の</a:t>
            </a:r>
            <a:r>
              <a:rPr kumimoji="1" lang="ja-JP" altLang="en-US" dirty="0">
                <a:latin typeface="+mn-ea"/>
              </a:rPr>
              <a:t>形式、枚数は自由。</a:t>
            </a:r>
            <a:endParaRPr kumimoji="1" lang="en-US" altLang="ja-JP" dirty="0">
              <a:latin typeface="+mn-ea"/>
            </a:endParaRPr>
          </a:p>
          <a:p>
            <a:pPr>
              <a:lnSpc>
                <a:spcPts val="2800"/>
              </a:lnSpc>
            </a:pPr>
            <a:r>
              <a:rPr kumimoji="1" lang="ja-JP" altLang="en-US" dirty="0">
                <a:latin typeface="+mn-ea"/>
              </a:rPr>
              <a:t>　　　　課題２</a:t>
            </a:r>
            <a:r>
              <a:rPr kumimoji="1" lang="en-US" altLang="ja-JP" dirty="0">
                <a:latin typeface="+mn-ea"/>
              </a:rPr>
              <a:t>-</a:t>
            </a:r>
            <a:r>
              <a:rPr kumimoji="1" lang="ja-JP" altLang="en-US" dirty="0">
                <a:latin typeface="+mn-ea"/>
              </a:rPr>
              <a:t>①までのスライドに続けて２</a:t>
            </a:r>
            <a:r>
              <a:rPr kumimoji="1" lang="en-US" altLang="ja-JP" dirty="0">
                <a:latin typeface="+mn-ea"/>
              </a:rPr>
              <a:t>-</a:t>
            </a:r>
            <a:r>
              <a:rPr kumimoji="1" lang="ja-JP" altLang="en-US" dirty="0">
                <a:latin typeface="+mn-ea"/>
              </a:rPr>
              <a:t>②を作成し、１ファイルとする。</a:t>
            </a:r>
            <a:endParaRPr kumimoji="1" lang="en-US" altLang="ja-JP" dirty="0">
              <a:latin typeface="+mn-ea"/>
            </a:endParaRPr>
          </a:p>
          <a:p>
            <a:pPr>
              <a:lnSpc>
                <a:spcPts val="2800"/>
              </a:lnSpc>
            </a:pPr>
            <a:r>
              <a:rPr kumimoji="1" lang="ja-JP" altLang="en-US" dirty="0">
                <a:latin typeface="+mn-ea"/>
              </a:rPr>
              <a:t>　　３．提出物：パワーポイント</a:t>
            </a:r>
            <a:r>
              <a:rPr lang="ja-JP" altLang="en-US" dirty="0">
                <a:latin typeface="+mn-ea"/>
              </a:rPr>
              <a:t>データ 又は </a:t>
            </a:r>
            <a:r>
              <a:rPr kumimoji="1" lang="en-US" altLang="ja-JP" dirty="0">
                <a:latin typeface="+mn-ea"/>
              </a:rPr>
              <a:t>PDF</a:t>
            </a:r>
            <a:r>
              <a:rPr kumimoji="1" lang="ja-JP" altLang="en-US" dirty="0">
                <a:latin typeface="+mn-ea"/>
              </a:rPr>
              <a:t>データとする。</a:t>
            </a:r>
            <a:endParaRPr kumimoji="1" lang="en-US" altLang="ja-JP" dirty="0">
              <a:latin typeface="+mn-ea"/>
            </a:endParaRPr>
          </a:p>
          <a:p>
            <a:pPr>
              <a:lnSpc>
                <a:spcPts val="2800"/>
              </a:lnSpc>
            </a:pPr>
            <a:r>
              <a:rPr kumimoji="1" lang="ja-JP" altLang="en-US" dirty="0">
                <a:latin typeface="+mn-ea"/>
              </a:rPr>
              <a:t>　　　　</a:t>
            </a:r>
            <a:r>
              <a:rPr kumimoji="1" lang="en-US" altLang="ja-JP" dirty="0">
                <a:latin typeface="+mn-ea"/>
              </a:rPr>
              <a:t>※</a:t>
            </a:r>
            <a:r>
              <a:rPr kumimoji="1" lang="ja-JP" altLang="en-US" dirty="0">
                <a:latin typeface="+mn-ea"/>
              </a:rPr>
              <a:t> 必ず上司の承認を得て提出のこと。（</a:t>
            </a:r>
            <a:r>
              <a:rPr kumimoji="1" lang="en-US" altLang="ja-JP" dirty="0">
                <a:latin typeface="+mn-ea"/>
              </a:rPr>
              <a:t>P-1</a:t>
            </a:r>
            <a:r>
              <a:rPr kumimoji="1" lang="ja-JP" altLang="en-US" dirty="0">
                <a:latin typeface="+mn-ea"/>
              </a:rPr>
              <a:t>の承認日記入のこと）</a:t>
            </a:r>
            <a:endParaRPr kumimoji="1" lang="en-US" altLang="ja-JP" dirty="0">
              <a:latin typeface="+mn-ea"/>
            </a:endParaRPr>
          </a:p>
          <a:p>
            <a:pPr>
              <a:lnSpc>
                <a:spcPts val="2800"/>
              </a:lnSpc>
            </a:pPr>
            <a:r>
              <a:rPr lang="ja-JP" altLang="en-US" dirty="0">
                <a:latin typeface="+mn-ea"/>
              </a:rPr>
              <a:t>　　 ４．</a:t>
            </a:r>
            <a:r>
              <a:rPr lang="ja-JP" altLang="en-US" b="1" dirty="0">
                <a:solidFill>
                  <a:srgbClr val="FF0000"/>
                </a:solidFill>
                <a:latin typeface="+mn-ea"/>
              </a:rPr>
              <a:t>提出日：５月２５日（木）　受講当日データにて持参のこと</a:t>
            </a:r>
            <a:endParaRPr lang="en-US" altLang="ja-JP" b="1" dirty="0">
              <a:solidFill>
                <a:srgbClr val="FF0000"/>
              </a:solidFill>
              <a:latin typeface="+mn-ea"/>
            </a:endParaRPr>
          </a:p>
          <a:p>
            <a:pPr>
              <a:lnSpc>
                <a:spcPts val="2800"/>
              </a:lnSpc>
            </a:pPr>
            <a:r>
              <a:rPr kumimoji="1" lang="ja-JP" altLang="en-US" dirty="0">
                <a:latin typeface="+mn-ea"/>
              </a:rPr>
              <a:t>　　　　</a:t>
            </a:r>
            <a:r>
              <a:rPr kumimoji="1" lang="en-US" altLang="ja-JP" dirty="0">
                <a:latin typeface="+mn-ea"/>
              </a:rPr>
              <a:t>※</a:t>
            </a:r>
            <a:r>
              <a:rPr lang="en-US" altLang="ja-JP" dirty="0">
                <a:latin typeface="+mn-ea"/>
              </a:rPr>
              <a:t> </a:t>
            </a:r>
            <a:r>
              <a:rPr kumimoji="1" lang="en-US" altLang="ja-JP" dirty="0">
                <a:latin typeface="+mn-ea"/>
              </a:rPr>
              <a:t>USB</a:t>
            </a:r>
            <a:r>
              <a:rPr kumimoji="1" lang="ja-JP" altLang="en-US" dirty="0">
                <a:latin typeface="+mn-ea"/>
              </a:rPr>
              <a:t>メモリーまたは</a:t>
            </a:r>
            <a:r>
              <a:rPr kumimoji="1" lang="en-US" altLang="ja-JP" dirty="0">
                <a:latin typeface="+mn-ea"/>
              </a:rPr>
              <a:t>SD</a:t>
            </a:r>
            <a:r>
              <a:rPr kumimoji="1" lang="ja-JP" altLang="en-US" dirty="0">
                <a:latin typeface="+mn-ea"/>
              </a:rPr>
              <a:t>カード</a:t>
            </a:r>
            <a:r>
              <a:rPr lang="ja-JP" altLang="en-US" dirty="0">
                <a:latin typeface="+mn-ea"/>
              </a:rPr>
              <a:t>にデータ保存。（講師</a:t>
            </a:r>
            <a:r>
              <a:rPr lang="en-US" altLang="ja-JP" dirty="0">
                <a:latin typeface="+mn-ea"/>
              </a:rPr>
              <a:t>PC</a:t>
            </a:r>
            <a:r>
              <a:rPr lang="ja-JP" altLang="en-US" dirty="0">
                <a:latin typeface="+mn-ea"/>
              </a:rPr>
              <a:t>にデター取り込みます）</a:t>
            </a:r>
            <a:endParaRPr kumimoji="1" lang="ja-JP" altLang="en-US" dirty="0">
              <a:latin typeface="+mn-ea"/>
            </a:endParaRPr>
          </a:p>
          <a:p>
            <a:pPr>
              <a:lnSpc>
                <a:spcPts val="2000"/>
              </a:lnSpc>
            </a:pPr>
            <a:r>
              <a:rPr kumimoji="1" lang="ja-JP" altLang="en-US" sz="2000" dirty="0">
                <a:latin typeface="+mn-ea"/>
              </a:rPr>
              <a:t>　</a:t>
            </a:r>
            <a:r>
              <a:rPr kumimoji="1" lang="ja-JP" altLang="en-US" sz="1600" dirty="0">
                <a:latin typeface="+mn-ea"/>
              </a:rPr>
              <a:t>　</a:t>
            </a:r>
            <a:r>
              <a:rPr kumimoji="1" lang="ja-JP" altLang="en-US" sz="2000" dirty="0">
                <a:latin typeface="+mn-ea"/>
              </a:rPr>
              <a:t>　　　　　　　　　　　　　　</a:t>
            </a:r>
            <a:endParaRPr lang="en-US" altLang="ja-JP" sz="2000" dirty="0">
              <a:latin typeface="+mn-ea"/>
            </a:endParaRPr>
          </a:p>
          <a:p>
            <a:pPr>
              <a:lnSpc>
                <a:spcPts val="2000"/>
              </a:lnSpc>
            </a:pPr>
            <a:r>
              <a:rPr kumimoji="1" lang="ja-JP" altLang="en-US" sz="2400" dirty="0">
                <a:latin typeface="+mn-ea"/>
              </a:rPr>
              <a:t>◆課題の発表について</a:t>
            </a:r>
          </a:p>
          <a:p>
            <a:pPr>
              <a:lnSpc>
                <a:spcPts val="2800"/>
              </a:lnSpc>
            </a:pPr>
            <a:r>
              <a:rPr kumimoji="1" lang="ja-JP" altLang="en-US" dirty="0">
                <a:latin typeface="+mn-ea"/>
              </a:rPr>
              <a:t>　・５月２６日（金） 午後の講義にてプロジェクターに投影し、発表。</a:t>
            </a:r>
          </a:p>
          <a:p>
            <a:pPr>
              <a:lnSpc>
                <a:spcPts val="2800"/>
              </a:lnSpc>
            </a:pPr>
            <a:r>
              <a:rPr kumimoji="1" lang="ja-JP" altLang="en-US" dirty="0">
                <a:latin typeface="+mn-ea"/>
              </a:rPr>
              <a:t>　・課題２は各自３分以内でプレゼンテーションを行う。（全体５分以内）</a:t>
            </a:r>
          </a:p>
          <a:p>
            <a:pPr>
              <a:lnSpc>
                <a:spcPts val="2800"/>
              </a:lnSpc>
            </a:pPr>
            <a:r>
              <a:rPr kumimoji="1" lang="ja-JP" altLang="en-US" dirty="0">
                <a:latin typeface="+mn-ea"/>
              </a:rPr>
              <a:t>　　</a:t>
            </a:r>
            <a:r>
              <a:rPr kumimoji="1" lang="en-US" altLang="ja-JP" dirty="0">
                <a:latin typeface="+mn-ea"/>
              </a:rPr>
              <a:t>※</a:t>
            </a:r>
            <a:r>
              <a:rPr kumimoji="1" lang="ja-JP" altLang="en-US" dirty="0">
                <a:latin typeface="+mn-ea"/>
              </a:rPr>
              <a:t>各社の関係者参観予定あり</a:t>
            </a:r>
          </a:p>
        </p:txBody>
      </p:sp>
      <p:sp>
        <p:nvSpPr>
          <p:cNvPr id="7" name="テキスト ボックス 6">
            <a:extLst>
              <a:ext uri="{FF2B5EF4-FFF2-40B4-BE49-F238E27FC236}">
                <a16:creationId xmlns:a16="http://schemas.microsoft.com/office/drawing/2014/main" id="{212A746E-5283-4111-B788-57AB43EDCFF5}"/>
              </a:ext>
            </a:extLst>
          </p:cNvPr>
          <p:cNvSpPr txBox="1"/>
          <p:nvPr/>
        </p:nvSpPr>
        <p:spPr>
          <a:xfrm>
            <a:off x="4859239" y="5533542"/>
            <a:ext cx="3849512" cy="1114408"/>
          </a:xfrm>
          <a:prstGeom prst="rect">
            <a:avLst/>
          </a:prstGeom>
          <a:noFill/>
          <a:ln>
            <a:solidFill>
              <a:schemeClr val="tx1"/>
            </a:solidFill>
          </a:ln>
        </p:spPr>
        <p:txBody>
          <a:bodyPr wrap="square" lIns="144000" rtlCol="0">
            <a:spAutoFit/>
          </a:bodyPr>
          <a:lstStyle/>
          <a:p>
            <a:pPr>
              <a:lnSpc>
                <a:spcPts val="2800"/>
              </a:lnSpc>
            </a:pPr>
            <a:r>
              <a:rPr kumimoji="1" lang="en-US" altLang="ja-JP" sz="1600" dirty="0">
                <a:latin typeface="+mn-ea"/>
              </a:rPr>
              <a:t>&lt;</a:t>
            </a:r>
            <a:r>
              <a:rPr kumimoji="1" lang="ja-JP" altLang="en-US" sz="1600" dirty="0">
                <a:latin typeface="+mn-ea"/>
              </a:rPr>
              <a:t>事務局問合せ先</a:t>
            </a:r>
            <a:r>
              <a:rPr kumimoji="1" lang="en-US" altLang="ja-JP" sz="1600" dirty="0">
                <a:latin typeface="+mn-ea"/>
              </a:rPr>
              <a:t>&gt;</a:t>
            </a:r>
          </a:p>
          <a:p>
            <a:pPr>
              <a:lnSpc>
                <a:spcPts val="2800"/>
              </a:lnSpc>
            </a:pPr>
            <a:r>
              <a:rPr kumimoji="1" lang="en-US" altLang="ja-JP" sz="1600" dirty="0">
                <a:latin typeface="+mn-ea"/>
              </a:rPr>
              <a:t>e-mail </a:t>
            </a:r>
            <a:r>
              <a:rPr kumimoji="1" lang="ja-JP" altLang="en-US" sz="1600" dirty="0">
                <a:latin typeface="+mn-ea"/>
              </a:rPr>
              <a:t>： </a:t>
            </a:r>
            <a:r>
              <a:rPr kumimoji="1" lang="en-US" altLang="ja-JP" sz="1600" dirty="0">
                <a:latin typeface="+mn-ea"/>
              </a:rPr>
              <a:t> </a:t>
            </a:r>
            <a:r>
              <a:rPr kumimoji="1" lang="en-US" altLang="ja-JP" sz="1600" dirty="0">
                <a:latin typeface="+mn-ea"/>
                <a:hlinkClick r:id="rId4"/>
              </a:rPr>
              <a:t>ksmkensyu2110@ksmasters.jp</a:t>
            </a:r>
            <a:endParaRPr kumimoji="1" lang="en-US" altLang="ja-JP" sz="1600" dirty="0">
              <a:latin typeface="+mn-ea"/>
            </a:endParaRPr>
          </a:p>
          <a:p>
            <a:pPr>
              <a:lnSpc>
                <a:spcPts val="2800"/>
              </a:lnSpc>
            </a:pPr>
            <a:r>
              <a:rPr kumimoji="1" lang="ja-JP" altLang="en-US" sz="1600" dirty="0">
                <a:latin typeface="+mn-ea"/>
              </a:rPr>
              <a:t>携帯電話 ： </a:t>
            </a:r>
            <a:r>
              <a:rPr kumimoji="1" lang="en-US" altLang="ja-JP" sz="1600" dirty="0">
                <a:latin typeface="+mn-ea"/>
              </a:rPr>
              <a:t>090-5056-7632</a:t>
            </a:r>
          </a:p>
        </p:txBody>
      </p:sp>
      <p:sp>
        <p:nvSpPr>
          <p:cNvPr id="5" name="テキスト ボックス 4">
            <a:extLst>
              <a:ext uri="{FF2B5EF4-FFF2-40B4-BE49-F238E27FC236}">
                <a16:creationId xmlns:a16="http://schemas.microsoft.com/office/drawing/2014/main" id="{0DBD250C-B424-4E79-AC6D-D752986031DC}"/>
              </a:ext>
            </a:extLst>
          </p:cNvPr>
          <p:cNvSpPr txBox="1"/>
          <p:nvPr/>
        </p:nvSpPr>
        <p:spPr>
          <a:xfrm>
            <a:off x="6840440" y="210050"/>
            <a:ext cx="1868311" cy="338554"/>
          </a:xfrm>
          <a:prstGeom prst="rect">
            <a:avLst/>
          </a:prstGeom>
          <a:noFill/>
        </p:spPr>
        <p:txBody>
          <a:bodyPr wrap="square">
            <a:spAutoFit/>
          </a:bodyPr>
          <a:lstStyle/>
          <a:p>
            <a:pPr algn="r"/>
            <a:r>
              <a:rPr kumimoji="1" lang="ja-JP" altLang="en-US" sz="1600" dirty="0">
                <a:latin typeface="+mn-ea"/>
              </a:rPr>
              <a:t>２０２３年４月５日</a:t>
            </a:r>
            <a:endParaRPr lang="ja-JP" altLang="en-US" sz="1600" dirty="0"/>
          </a:p>
        </p:txBody>
      </p:sp>
    </p:spTree>
    <p:extLst>
      <p:ext uri="{BB962C8B-B14F-4D97-AF65-F5344CB8AC3E}">
        <p14:creationId xmlns:p14="http://schemas.microsoft.com/office/powerpoint/2010/main" val="79716206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1359</TotalTime>
  <Words>546</Words>
  <Application>Microsoft Office PowerPoint</Application>
  <PresentationFormat>画面に合わせる (4:3)</PresentationFormat>
  <Paragraphs>74</Paragraphs>
  <Slides>10</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ＭＳ Ｐゴシック</vt:lpstr>
      <vt:lpstr>メイリオ</vt: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吉田勝英</dc:creator>
  <cp:lastModifiedBy>タクミ タクミ</cp:lastModifiedBy>
  <cp:revision>97</cp:revision>
  <cp:lastPrinted>2022-03-28T11:32:03Z</cp:lastPrinted>
  <dcterms:created xsi:type="dcterms:W3CDTF">2018-04-09T09:42:10Z</dcterms:created>
  <dcterms:modified xsi:type="dcterms:W3CDTF">2023-02-12T05:46:41Z</dcterms:modified>
</cp:coreProperties>
</file>